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330" r:id="rId2"/>
    <p:sldId id="352" r:id="rId3"/>
    <p:sldId id="362" r:id="rId4"/>
    <p:sldId id="361" r:id="rId5"/>
    <p:sldId id="335" r:id="rId6"/>
    <p:sldId id="371" r:id="rId7"/>
    <p:sldId id="336" r:id="rId8"/>
    <p:sldId id="337" r:id="rId9"/>
    <p:sldId id="338" r:id="rId10"/>
    <p:sldId id="340" r:id="rId11"/>
    <p:sldId id="372" r:id="rId12"/>
    <p:sldId id="373" r:id="rId13"/>
    <p:sldId id="374" r:id="rId14"/>
    <p:sldId id="375" r:id="rId15"/>
    <p:sldId id="343" r:id="rId16"/>
    <p:sldId id="341" r:id="rId17"/>
    <p:sldId id="376" r:id="rId18"/>
    <p:sldId id="3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D15B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0" autoAdjust="0"/>
    <p:restoredTop sz="94660"/>
  </p:normalViewPr>
  <p:slideViewPr>
    <p:cSldViewPr>
      <p:cViewPr varScale="1">
        <p:scale>
          <a:sx n="79" d="100"/>
          <a:sy n="7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160D-27A5-4F01-A3AC-444D63173EF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7575-4FC4-468F-9E41-05792E742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98A7-1324-4A85-A82D-138BE436EC59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FB71-776C-4E2C-85EA-FB6C0031F4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Уже не ребенок, но еще не взрослый.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8D4F-ED1B-466A-9A7A-0CC24D85DB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Уже не ребенок, но еще не взрослый.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8D4F-ED1B-466A-9A7A-0CC24D85DB6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Уже не ребенок, но еще не взрослый.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8D4F-ED1B-466A-9A7A-0CC24D85DB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Уже не ребенок, но еще не взрослый.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8D4F-ED1B-466A-9A7A-0CC24D85DB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Уже не ребенок, но еще не взрослый.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8D4F-ED1B-466A-9A7A-0CC24D85DB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3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800" y="836712"/>
            <a:ext cx="8712200" cy="8635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«Психологические особенности 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иклассников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88632" cy="49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волевой сферы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Подростки  </a:t>
            </a:r>
            <a:r>
              <a:rPr lang="ru-RU" dirty="0"/>
              <a:t>озабочены тем, что не умеют владеть собственным поведением. Умение владеть собой, своим поведением ценится подростком, а отсутствие необходимых качеств  вызывает у него беспокойство. </a:t>
            </a:r>
          </a:p>
          <a:p>
            <a:pPr lvl="0"/>
            <a:r>
              <a:rPr lang="ru-RU" dirty="0"/>
              <a:t>Для подростка характерна неорганизованность, действие по наиболее сильному мотиву, сравнительно легкий отказ от достижения поставленной цели вопреки ее объективной значимости .</a:t>
            </a:r>
          </a:p>
          <a:p>
            <a:pPr lvl="0"/>
            <a:r>
              <a:rPr lang="ru-RU" dirty="0"/>
              <a:t>Но работа в этом возрасте  по формированию воли оказывается неэффективной, так как  для подростка характерна «не слабость воли, а слабость цели».</a:t>
            </a:r>
          </a:p>
          <a:p>
            <a:pPr lvl="0"/>
            <a:r>
              <a:rPr lang="ru-RU" dirty="0"/>
              <a:t>Цели, которые ставит для себя подросток быстро сменяют друг друга. Часто, «проиграв» в уме ситуацию выбора цели  и создав определенное намерение, подросток мысленно, в воображении достигает желаемого. Эмоционально он уже переживает достижение этой цели. </a:t>
            </a:r>
          </a:p>
          <a:p>
            <a:pPr lvl="0"/>
            <a:r>
              <a:rPr lang="ru-RU" dirty="0"/>
              <a:t>Волевое поведение воспринимается школьниками как нечто, призванное обслуживать какую-то другую, но не повседневную жизнь. </a:t>
            </a:r>
          </a:p>
          <a:p>
            <a:pPr lvl="0"/>
            <a:r>
              <a:rPr lang="ru-RU" dirty="0"/>
              <a:t>Подростки склонны «укреплять», «проверять» волю в каких-то особых ситуациях, совершенно отличных от их повседневной жизни. Такое поведение, иногда приводит к достаточно серьезным последствиям.</a:t>
            </a:r>
          </a:p>
          <a:p>
            <a:pPr lvl="0"/>
            <a:r>
              <a:rPr lang="ru-RU" dirty="0"/>
              <a:t>Необходимо учить подростка умению учитывать последствия совершенных и несовершенных поступков для себя и других, представлять такие последствия не только интеллектуально, но и эмоционально. </a:t>
            </a:r>
          </a:p>
          <a:p>
            <a:pPr lvl="0"/>
            <a:r>
              <a:rPr lang="ru-RU" dirty="0"/>
              <a:t>Следует специально обучать умению представлять себе, как он будет себя чувствовать в дальнейшем, через определенное время. Это для него очень трудно, поскольку подростки не умеют предвидеть те последствия поступка, которые зависят не от объективных обстоятельств, а от собственного психологического или даже физического состояния».</a:t>
            </a:r>
          </a:p>
          <a:p>
            <a:r>
              <a:rPr lang="ru-RU" dirty="0"/>
              <a:t>Для подростка характерна «установка на отказ от усилия», особенно от усилия длительного, и своеобразная «экономия энергии». В этом плане полезно научить подростка ставить промежуточные цели, разбивать намерение на ряд конкретных, достаточно мелких этапов и вознаграждать себя за преодоление каждого из этих этапов.</a:t>
            </a:r>
          </a:p>
        </p:txBody>
      </p:sp>
    </p:spTree>
    <p:extLst>
      <p:ext uri="{BB962C8B-B14F-4D97-AF65-F5344CB8AC3E}">
        <p14:creationId xmlns:p14="http://schemas.microsoft.com/office/powerpoint/2010/main" val="40808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Неосознанное </a:t>
            </a:r>
            <a:r>
              <a:rPr lang="ru-RU" dirty="0"/>
              <a:t>желание сохранить ту или иную переживаемую эмоцию, как позитивную, так и негативную.</a:t>
            </a:r>
          </a:p>
          <a:p>
            <a:pPr lvl="0"/>
            <a:r>
              <a:rPr lang="ru-RU" dirty="0"/>
              <a:t>Подросток может «купаться» в собственных чувствах — печали, горе, чувстве вины, гневе. </a:t>
            </a:r>
          </a:p>
          <a:p>
            <a:pPr lvl="0"/>
            <a:r>
              <a:rPr lang="ru-RU" dirty="0"/>
              <a:t>Повышенная потребность подростков в эмоциональном насыщении, «жажда ощущений», причем новых и сильных, с чем бывают связаны весьма рискованные формы поведения.</a:t>
            </a:r>
          </a:p>
          <a:p>
            <a:pPr lvl="0"/>
            <a:r>
              <a:rPr lang="ru-RU" dirty="0"/>
              <a:t>Подростки бурно и непосредственно выражают свои эмоции, они часто не могут сдерживать радость, гнев, замешательство. </a:t>
            </a:r>
          </a:p>
          <a:p>
            <a:pPr lvl="0"/>
            <a:r>
              <a:rPr lang="ru-RU" dirty="0"/>
              <a:t>Особенностью их эмоционального реагирования является и сравнительная легкость возникновения переживания эмоциональной напряженности, психологического стресса.</a:t>
            </a:r>
          </a:p>
          <a:p>
            <a:pPr lvl="0"/>
            <a:r>
              <a:rPr lang="ru-RU" dirty="0"/>
              <a:t>Противоречия (например, между стремлением утвердить свою взрослость и боязнью последствий своих поступков) могут приводить к частым и достаточно продолжительным аффектам.</a:t>
            </a:r>
          </a:p>
          <a:p>
            <a:pPr lvl="0"/>
            <a:r>
              <a:rPr lang="ru-RU" dirty="0"/>
              <a:t>Необходимо научить подростка осознавать свои чувства, эмоции, выражать их в культурных формах, говорить о своих чувствах.</a:t>
            </a:r>
          </a:p>
          <a:p>
            <a:r>
              <a:rPr lang="ru-RU" dirty="0"/>
              <a:t>Полезно также научить подростка использовать юмор для разрядки эмоционального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25656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Аффективные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Имеют </a:t>
            </a:r>
            <a:r>
              <a:rPr lang="ru-RU" dirty="0"/>
              <a:t>сильный и в определенном смысле разрушительный характер.</a:t>
            </a:r>
          </a:p>
          <a:p>
            <a:pPr lvl="0"/>
            <a:r>
              <a:rPr lang="ru-RU" dirty="0"/>
              <a:t>Особенность аффекта - полная поглощенность им, своеобразное сужение сознания.</a:t>
            </a:r>
          </a:p>
          <a:p>
            <a:pPr lvl="0"/>
            <a:r>
              <a:rPr lang="ru-RU" dirty="0"/>
              <a:t>Эмоции полностью блокируют интеллект, и разрядка происходит в виде активного выброса эмоций: ярости, гнева, страха. </a:t>
            </a:r>
          </a:p>
          <a:p>
            <a:pPr lvl="0"/>
            <a:r>
              <a:rPr lang="ru-RU" dirty="0"/>
              <a:t>Аффект является свидетельством того, что человек не может найти адекватного выхода из ситуации.</a:t>
            </a:r>
          </a:p>
          <a:p>
            <a:pPr lvl="0"/>
            <a:r>
              <a:rPr lang="ru-RU" dirty="0"/>
              <a:t>Переживание аффекта оставляет в психике особый — «аффективный» — след травмировавшего опыта. </a:t>
            </a:r>
          </a:p>
          <a:p>
            <a:pPr lvl="0"/>
            <a:r>
              <a:rPr lang="ru-RU" dirty="0"/>
              <a:t>Следы аффекта  накапливаются.</a:t>
            </a:r>
          </a:p>
          <a:p>
            <a:r>
              <a:rPr lang="ru-RU" dirty="0"/>
              <a:t>В результате аффективные реакции могут возникать и по незначительным поводам, и даже без реального повода.</a:t>
            </a:r>
          </a:p>
        </p:txBody>
      </p:sp>
    </p:spTree>
    <p:extLst>
      <p:ext uri="{BB962C8B-B14F-4D97-AF65-F5344CB8AC3E}">
        <p14:creationId xmlns:p14="http://schemas.microsoft.com/office/powerpoint/2010/main" val="34924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профилактика при аффективных реакциях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В </a:t>
            </a:r>
            <a:r>
              <a:rPr lang="ru-RU" dirty="0"/>
              <a:t>период непосредственного протекания аффекта необходимо оказывать подростку помощь . </a:t>
            </a:r>
          </a:p>
          <a:p>
            <a:pPr lvl="0"/>
            <a:r>
              <a:rPr lang="ru-RU" dirty="0"/>
              <a:t>Важно создать условия для «разрядки» аффекта без особо вредных последствий для подростка и окружения: отвести его  в тихую комнату, на какое-то время оставить одного, предоставить возможность разрядить напряжение (например, ударять по какому-нибудь мягкому предмету, боксерской груше), дать выплакаться.</a:t>
            </a:r>
          </a:p>
          <a:p>
            <a:pPr lvl="0"/>
            <a:r>
              <a:rPr lang="ru-RU" dirty="0"/>
              <a:t>Когда подросток успокоится, нужно побеседовать с ним. После приступа аффекта школьник вместе с облегчением часто испытывает чувство вины.</a:t>
            </a:r>
          </a:p>
          <a:p>
            <a:pPr lvl="0"/>
            <a:r>
              <a:rPr lang="ru-RU" dirty="0"/>
              <a:t> Попытка разобраться, что произошло, чем вызвана вспышка, препятствует возникновению аффективного следа. </a:t>
            </a:r>
          </a:p>
          <a:p>
            <a:r>
              <a:rPr lang="ru-RU" dirty="0"/>
              <a:t>Часто повторяющиеся аффективные вспышки свидетельствуют о сильном неблагополучии подростка и требуют углубленной работы психолога, а нередко и консультации у психоневролога.</a:t>
            </a:r>
          </a:p>
        </p:txBody>
      </p:sp>
    </p:spTree>
    <p:extLst>
      <p:ext uri="{BB962C8B-B14F-4D97-AF65-F5344CB8AC3E}">
        <p14:creationId xmlns:p14="http://schemas.microsoft.com/office/powerpoint/2010/main" val="32641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807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0033CC"/>
                </a:solidFill>
              </a:rPr>
              <a:t>Мифы подросткового возраста</a:t>
            </a:r>
          </a:p>
          <a:p>
            <a:pPr lvl="0"/>
            <a:r>
              <a:rPr lang="ru-RU" dirty="0"/>
              <a:t>Воображаемые зрители – чувство, что за ними постоянно наблюдают и  оценивают.</a:t>
            </a:r>
          </a:p>
          <a:p>
            <a:pPr lvl="0"/>
            <a:r>
              <a:rPr lang="ru-RU" dirty="0"/>
              <a:t> Воображаемые зрители присутствуют в их мыслях и переживаниях. </a:t>
            </a:r>
          </a:p>
          <a:p>
            <a:r>
              <a:rPr lang="ru-RU" dirty="0"/>
              <a:t>Воображаемые зрители служат источником неприятного ощущения – постоянной болезненной открытости другим людям.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rgbClr val="0033CC"/>
                </a:solidFill>
              </a:rPr>
              <a:t>Персональный миф</a:t>
            </a:r>
            <a:endParaRPr lang="ru-RU" sz="3800" dirty="0">
              <a:solidFill>
                <a:srgbClr val="0033CC"/>
              </a:solidFill>
            </a:endParaRPr>
          </a:p>
          <a:p>
            <a:pPr lvl="0"/>
            <a:r>
              <a:rPr lang="ru-RU" dirty="0"/>
              <a:t>Им кажется, что их эмоции уникальны.</a:t>
            </a:r>
          </a:p>
          <a:p>
            <a:pPr lvl="0"/>
            <a:r>
              <a:rPr lang="ru-RU" dirty="0"/>
              <a:t>Что никто никогда не переживал таких чувств и страданий.</a:t>
            </a:r>
          </a:p>
          <a:p>
            <a:pPr lvl="0"/>
            <a:r>
              <a:rPr lang="ru-RU" dirty="0"/>
              <a:t>Они настолько исключительные, что должны быть исключением из законов природы.</a:t>
            </a:r>
          </a:p>
          <a:p>
            <a:pPr lvl="0"/>
            <a:r>
              <a:rPr lang="ru-RU" dirty="0"/>
              <a:t>С ними не может произойти ничего плохого и они будут жить вечно.</a:t>
            </a:r>
          </a:p>
          <a:p>
            <a:r>
              <a:rPr lang="ru-RU" dirty="0"/>
              <a:t>Эти ощущения неуязвимости и бессмертности могут лежать в основе рискованного поведения.</a:t>
            </a:r>
          </a:p>
          <a:p>
            <a:pPr marL="0" indent="0" algn="ctr">
              <a:buNone/>
            </a:pPr>
            <a:r>
              <a:rPr lang="ru-RU" sz="3800" b="1" dirty="0">
                <a:solidFill>
                  <a:srgbClr val="0033CC"/>
                </a:solidFill>
              </a:rPr>
              <a:t>Фантазия найденыша</a:t>
            </a:r>
            <a:endParaRPr lang="ru-RU" sz="3800" dirty="0">
              <a:solidFill>
                <a:srgbClr val="0033CC"/>
              </a:solidFill>
            </a:endParaRPr>
          </a:p>
          <a:p>
            <a:pPr lvl="0"/>
            <a:r>
              <a:rPr lang="ru-RU" dirty="0"/>
              <a:t>Ощущение своей уникальности.</a:t>
            </a:r>
          </a:p>
          <a:p>
            <a:pPr lvl="0"/>
            <a:r>
              <a:rPr lang="ru-RU" dirty="0"/>
              <a:t>Подросткам трудно вообразить, что два обычных человека смогли создать такого уникального человека, поэтому он является приемным ребенком.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Такие </a:t>
            </a:r>
            <a:r>
              <a:rPr lang="ru-RU" b="1" dirty="0"/>
              <a:t>варианты эгоцентризма проходят к возрасту 15 -16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93037" cy="6937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молодежной культуры</a:t>
            </a:r>
            <a:endParaRPr lang="ru-RU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196752"/>
            <a:ext cx="7674076" cy="537814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внимание к одежде и своей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внешности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5" y="1916832"/>
            <a:ext cx="3053442" cy="203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19" y="2261059"/>
            <a:ext cx="3002013" cy="200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68" y="3284114"/>
            <a:ext cx="1805196" cy="250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11" y="4674325"/>
            <a:ext cx="3201588" cy="204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39437"/>
          <a:stretch/>
        </p:blipFill>
        <p:spPr bwMode="auto">
          <a:xfrm>
            <a:off x="611560" y="4401118"/>
            <a:ext cx="2246682" cy="232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7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одежде и своей внешности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208912" cy="4968552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800" dirty="0" smtClean="0"/>
              <a:t>Главный </a:t>
            </a:r>
            <a:r>
              <a:rPr lang="ru-RU" sz="2800" dirty="0"/>
              <a:t>мотив - быть принятым в среде </a:t>
            </a:r>
            <a:r>
              <a:rPr lang="ru-RU" sz="2800" dirty="0" smtClean="0"/>
              <a:t>сверстников.</a:t>
            </a:r>
            <a:endParaRPr lang="ru-RU" sz="2800" dirty="0"/>
          </a:p>
          <a:p>
            <a:pPr lvl="0" algn="just"/>
            <a:r>
              <a:rPr lang="ru-RU" sz="2800" dirty="0"/>
              <a:t>Одеждой и внешностью они управляют своим впечатлением на других </a:t>
            </a:r>
            <a:r>
              <a:rPr lang="ru-RU" sz="2800" dirty="0" smtClean="0"/>
              <a:t>людей.</a:t>
            </a:r>
            <a:endParaRPr lang="ru-RU" sz="2800" dirty="0"/>
          </a:p>
          <a:p>
            <a:pPr lvl="0" algn="just"/>
            <a:r>
              <a:rPr lang="ru-RU" sz="2800" dirty="0"/>
              <a:t>С помощью одежды подросток может сообщить окружающим о том ,  какую роль он хочет играть в жизни.</a:t>
            </a:r>
          </a:p>
          <a:p>
            <a:pPr lvl="0" algn="just"/>
            <a:r>
              <a:rPr lang="ru-RU" sz="2800" dirty="0"/>
              <a:t>Одежда позволяет подростку выяснить социальную идентичность другого человека, смоделировать его поведение и реакции.</a:t>
            </a:r>
          </a:p>
          <a:p>
            <a:pPr algn="just"/>
            <a:r>
              <a:rPr lang="ru-RU" sz="2800" dirty="0"/>
              <a:t>Одежда может  выражать и неприятие взрослого мира при конфликте с </a:t>
            </a:r>
            <a:r>
              <a:rPr lang="ru-RU" sz="2800" dirty="0" smtClean="0"/>
              <a:t>родителями.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4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ведущее к успешному формированию самооценки у 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подростков.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68952" cy="496855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2800" dirty="0" smtClean="0"/>
              <a:t>Будьте </a:t>
            </a:r>
            <a:r>
              <a:rPr lang="ru-RU" sz="2800" dirty="0"/>
              <a:t>внимательны к делам детей. Честно указывайте ребенку на его удачи и неудачи и анализируйте их.</a:t>
            </a:r>
          </a:p>
          <a:p>
            <a:pPr lvl="0" algn="just"/>
            <a:r>
              <a:rPr lang="ru-RU" sz="2800" dirty="0"/>
              <a:t> Удачи надо объяснять его способностями, а неудачи недостаточной подготовкой. </a:t>
            </a:r>
          </a:p>
          <a:p>
            <a:pPr lvl="0" algn="just"/>
            <a:r>
              <a:rPr lang="ru-RU" sz="2800" dirty="0"/>
              <a:t>Нельзя захваливать ребенка или объяснять его неудачи случайностью, потому  что это формирует у ребенка «эффект неадекватности».</a:t>
            </a:r>
          </a:p>
          <a:p>
            <a:pPr lvl="0" algn="just"/>
            <a:r>
              <a:rPr lang="ru-RU" sz="2800" dirty="0"/>
              <a:t>Поддерживайте ребенка, когда ему нелегко, но старайтесь не ограждать его от трудностей, а научить преодолевать их.</a:t>
            </a:r>
          </a:p>
          <a:p>
            <a:pPr lvl="0" algn="just"/>
            <a:r>
              <a:rPr lang="ru-RU" sz="2800" dirty="0"/>
              <a:t>Сравнивайте ребенка только с ним самим, обязательно отмечая продвижение вперед. </a:t>
            </a:r>
          </a:p>
          <a:p>
            <a:pPr lvl="0" algn="just"/>
            <a:r>
              <a:rPr lang="ru-RU" sz="2800" dirty="0"/>
              <a:t>Замечайте любое положительное изменение в развитии личности ребенка.</a:t>
            </a:r>
          </a:p>
          <a:p>
            <a:pPr lvl="0" algn="just"/>
            <a:r>
              <a:rPr lang="ru-RU" sz="2800" dirty="0"/>
              <a:t>Очень важны и ожидания взрослых. Слишком завышенные ожидания, не подтвержденные способностями ребенка, способствуют формированию низкой самооценки у подростка.</a:t>
            </a:r>
          </a:p>
          <a:p>
            <a:pPr algn="just"/>
            <a:r>
              <a:rPr lang="ru-RU" sz="2800" dirty="0"/>
              <a:t>Рассказывайте ребенку о своих проблемах, о том, что волновало Вас, когда Вы сами были в подростковом возрасте.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4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76566" cy="37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2" y="260648"/>
            <a:ext cx="908160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компетентность родителей</a:t>
            </a:r>
            <a:endParaRPr lang="ru-RU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3" y="1449813"/>
            <a:ext cx="4188315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516" y="4365104"/>
            <a:ext cx="8193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компетентность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прежде всего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вопросах образования, развития, воспитания своего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486" y="1700808"/>
            <a:ext cx="4502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«компетентность»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осведомлённость,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1628800"/>
            <a:ext cx="3657436" cy="24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родители должны знать психологию своего ребенка?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установить здоровые взаимоотношения в семье, грамотно решать конфликты между родителями и детьми, помочь ребенку преодолеть трудности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каждого возрастного этапа,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находить ответы на вопросы, которые ставят в тупик даже самых умных и мудрых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89450"/>
            <a:ext cx="21161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этапы развития ребенка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младенчество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с момента рождения до года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раннее детство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1 до 3 лет </a:t>
            </a:r>
          </a:p>
          <a:p>
            <a:pPr indent="1587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дошкольный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3 до 4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средний дошкольный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4 до 5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старший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дошкольный 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5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6-7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7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подростковый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11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16 лет </a:t>
            </a:r>
          </a:p>
          <a:p>
            <a:pPr indent="15875" algn="just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/>
              </a:rPr>
              <a:t>ю</a:t>
            </a:r>
            <a:r>
              <a:rPr lang="ru-RU" sz="3000" b="1" dirty="0" smtClean="0">
                <a:solidFill>
                  <a:srgbClr val="FF0000"/>
                </a:solidFill>
                <a:latin typeface="Times New Roman"/>
              </a:rPr>
              <a:t>ношеский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</a:rPr>
              <a:t>– от 17 лет до 21 года</a:t>
            </a:r>
            <a:endParaRPr lang="ru-RU" sz="3000" dirty="0">
              <a:solidFill>
                <a:prstClr val="black"/>
              </a:solidFill>
            </a:endParaRPr>
          </a:p>
          <a:p>
            <a:pPr indent="15875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8786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793037" cy="10541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15536" cy="5098739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Происходят </a:t>
            </a:r>
            <a:r>
              <a:rPr lang="ru-RU" sz="2400" dirty="0"/>
              <a:t>серьезные изменения в анатомо-физиологическом развитии.</a:t>
            </a:r>
          </a:p>
          <a:p>
            <a:pPr lvl="0"/>
            <a:r>
              <a:rPr lang="ru-RU" sz="2400" dirty="0"/>
              <a:t>Идет бурное половое развитие, прежде всего изменение гормонального фона. Он меняется настолько, что этот период еще называют «гормональной бурей», «эндокринным штормом».</a:t>
            </a:r>
          </a:p>
          <a:p>
            <a:pPr lvl="0"/>
            <a:r>
              <a:rPr lang="ru-RU" sz="2400" dirty="0"/>
              <a:t>Начинается бурный, неравномерный рост, вследствие чего подросток становится диспропорциональным, неуклюжим. </a:t>
            </a:r>
          </a:p>
          <a:p>
            <a:r>
              <a:rPr lang="ru-RU" sz="2400" dirty="0"/>
              <a:t>Часто у подростков возникает </a:t>
            </a:r>
            <a:r>
              <a:rPr lang="ru-RU" sz="2400" dirty="0" err="1"/>
              <a:t>дисморфофобия</a:t>
            </a:r>
            <a:r>
              <a:rPr lang="ru-RU" sz="2400" dirty="0"/>
              <a:t> (неприятие своего тела), тогда они изнуряют себя диетами, занятиями спортом, просто страдают и замыкаются в себе.</a:t>
            </a:r>
          </a:p>
        </p:txBody>
      </p:sp>
    </p:spTree>
    <p:extLst>
      <p:ext uri="{BB962C8B-B14F-4D97-AF65-F5344CB8AC3E}">
        <p14:creationId xmlns:p14="http://schemas.microsoft.com/office/powerpoint/2010/main" val="1836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3" y="332656"/>
            <a:ext cx="504056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76672"/>
            <a:ext cx="8415536" cy="610685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b="1" dirty="0" smtClean="0"/>
              <a:t>Ведущая деятельность в этом возрасте – общение.</a:t>
            </a:r>
            <a:endParaRPr lang="ru-RU" sz="2600" dirty="0" smtClean="0"/>
          </a:p>
          <a:p>
            <a:pPr algn="just"/>
            <a:r>
              <a:rPr lang="ru-RU" sz="2600" b="1" dirty="0" smtClean="0"/>
              <a:t>Главное </a:t>
            </a:r>
            <a:r>
              <a:rPr lang="ru-RU" sz="2600" b="1" dirty="0"/>
              <a:t>новообразование возраста – чувство взрослости.</a:t>
            </a:r>
            <a:endParaRPr lang="ru-RU" sz="2600" dirty="0"/>
          </a:p>
          <a:p>
            <a:pPr lvl="0" algn="just"/>
            <a:r>
              <a:rPr lang="ru-RU" sz="2600" b="1" dirty="0"/>
              <a:t>Самый главный вопрос подросткового возраста - половое </a:t>
            </a:r>
            <a:r>
              <a:rPr lang="ru-RU" sz="2600" b="1" dirty="0" smtClean="0"/>
              <a:t>созревание.</a:t>
            </a:r>
            <a:endParaRPr lang="ru-RU" sz="2600" b="1" dirty="0"/>
          </a:p>
          <a:p>
            <a:pPr lvl="0" algn="just"/>
            <a:r>
              <a:rPr lang="ru-RU" sz="2400" dirty="0"/>
              <a:t>В это время формируются </a:t>
            </a:r>
            <a:r>
              <a:rPr lang="ru-RU" sz="2400" dirty="0" err="1"/>
              <a:t>психосексуальные</a:t>
            </a:r>
            <a:r>
              <a:rPr lang="ru-RU" sz="2400" dirty="0"/>
              <a:t> установки и ориентации.</a:t>
            </a:r>
          </a:p>
          <a:p>
            <a:pPr lvl="0" algn="just"/>
            <a:r>
              <a:rPr lang="ru-RU" sz="2400" dirty="0"/>
              <a:t>Происходит вторичная половая идентификация, подросток переживает первую любовь, у него возникают эротические фантазии и переживания. </a:t>
            </a:r>
          </a:p>
          <a:p>
            <a:pPr lvl="0" algn="just"/>
            <a:r>
              <a:rPr lang="ru-RU" sz="2400" dirty="0"/>
              <a:t>Часто эти переживания настолько сильны, что подросток стремится сублимировать их, усиленно занимаясь спортом или занимаясь другими делами (одобряемыми взрослыми или неодобряемыми).</a:t>
            </a:r>
          </a:p>
          <a:p>
            <a:pPr algn="just"/>
            <a:r>
              <a:rPr lang="ru-RU" sz="2400" dirty="0"/>
              <a:t> В этот период формируются представления о дружбе. Но в силу подросткового максимализма к другу предъявляются слишком высокие требования, в связи с чем друзья часто ссорятся.</a:t>
            </a:r>
          </a:p>
        </p:txBody>
      </p:sp>
    </p:spTree>
    <p:extLst>
      <p:ext uri="{BB962C8B-B14F-4D97-AF65-F5344CB8AC3E}">
        <p14:creationId xmlns:p14="http://schemas.microsoft.com/office/powerpoint/2010/main" val="7444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подросткового возраста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064896" cy="4619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/>
              <a:t>Внешне </a:t>
            </a:r>
            <a:r>
              <a:rPr lang="ru-RU" sz="2800" dirty="0"/>
              <a:t>проявляется в грубости и нарочитости поведения.</a:t>
            </a:r>
          </a:p>
          <a:p>
            <a:pPr algn="just"/>
            <a:r>
              <a:rPr lang="ru-RU" sz="2800" dirty="0"/>
              <a:t>Стремлении поступать наперекор требованию и желанию взрослых, в игнорировании замечаний, ухода от обычной сферы общения. </a:t>
            </a:r>
          </a:p>
          <a:p>
            <a:pPr algn="just"/>
            <a:r>
              <a:rPr lang="ru-RU" sz="2800" dirty="0"/>
              <a:t>Бывают и случаи бескризисного развития ребенка, когда взрослые чутко относятся к потребностям детей, перестраивают свои отношения с ними. Иногда бескризисное развитие является лишь кажущимся, кризис протекает в сглаженной форме.</a:t>
            </a:r>
          </a:p>
          <a:p>
            <a:pPr algn="just"/>
            <a:r>
              <a:rPr lang="ru-RU" sz="2800" dirty="0"/>
              <a:t>Главное противоречие возраста - стремление, с одной стороны, к уникальности, с другой стороны, к близости к людям, некоторая </a:t>
            </a:r>
            <a:r>
              <a:rPr lang="ru-RU" sz="2800" dirty="0" err="1"/>
              <a:t>конформность</a:t>
            </a:r>
            <a:r>
              <a:rPr lang="ru-RU" sz="2800" dirty="0"/>
              <a:t>.</a:t>
            </a:r>
            <a:endParaRPr lang="ru-RU" sz="3000" spc="30" dirty="0"/>
          </a:p>
        </p:txBody>
      </p:sp>
    </p:spTree>
    <p:extLst>
      <p:ext uri="{BB962C8B-B14F-4D97-AF65-F5344CB8AC3E}">
        <p14:creationId xmlns:p14="http://schemas.microsoft.com/office/powerpoint/2010/main" val="47001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личностной сфере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504056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/>
              <a:t>Подросток </a:t>
            </a:r>
            <a:r>
              <a:rPr lang="ru-RU" dirty="0"/>
              <a:t>очень раним, конфликтен, может впадать в депрессию. </a:t>
            </a:r>
          </a:p>
          <a:p>
            <a:pPr lvl="0" algn="just"/>
            <a:r>
              <a:rPr lang="ru-RU" dirty="0"/>
              <a:t>Часто испытывает беспричинное чувство тревоги.</a:t>
            </a:r>
          </a:p>
          <a:p>
            <a:pPr lvl="0" algn="just"/>
            <a:r>
              <a:rPr lang="ru-RU" dirty="0"/>
              <a:t>Меняется система ценностей, интересов. То, что было ценно, обесценивается, появляются новые кумиры.</a:t>
            </a:r>
          </a:p>
          <a:p>
            <a:pPr lvl="0" algn="just"/>
            <a:r>
              <a:rPr lang="ru-RU" dirty="0"/>
              <a:t>Часто они увлекаются неформальными течениями. Есть вероятность «заражения» фанатизмом.</a:t>
            </a:r>
          </a:p>
          <a:p>
            <a:pPr lvl="0" algn="just"/>
            <a:r>
              <a:rPr lang="ru-RU" dirty="0"/>
              <a:t>Подросток перестает прямо копировать взрослых, характер взаимоотношений со взрослыми часто носит протестный характер.</a:t>
            </a:r>
          </a:p>
          <a:p>
            <a:pPr algn="just"/>
            <a:r>
              <a:rPr lang="ru-RU" dirty="0"/>
              <a:t>Проявляется акцентуация (особенности характера), способ реагирования подростка в каждом случае зависит от типологии.</a:t>
            </a:r>
          </a:p>
        </p:txBody>
      </p:sp>
    </p:spTree>
    <p:extLst>
      <p:ext uri="{BB962C8B-B14F-4D97-AF65-F5344CB8AC3E}">
        <p14:creationId xmlns:p14="http://schemas.microsoft.com/office/powerpoint/2010/main" val="1018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8064896" cy="54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800" dirty="0" smtClean="0"/>
              <a:t>Кардинальная </a:t>
            </a:r>
            <a:r>
              <a:rPr lang="ru-RU" sz="2800" dirty="0"/>
              <a:t>перестройка отношения подростка к себе. </a:t>
            </a:r>
          </a:p>
          <a:p>
            <a:pPr lvl="0"/>
            <a:r>
              <a:rPr lang="ru-RU" sz="2800" dirty="0"/>
              <a:t>Самооценка влияет на все стороны жизни ребенка: на его эмоциональное самочувствие и отношения с окружающими, на развитие его творческих способностей и удовлетворенность учебой и вообще жизнью.</a:t>
            </a:r>
          </a:p>
          <a:p>
            <a:pPr lvl="0"/>
            <a:r>
              <a:rPr lang="ru-RU" sz="2800" dirty="0"/>
              <a:t>В основе формирования самооценки лежит сравнение себя с другими людьми.</a:t>
            </a:r>
          </a:p>
          <a:p>
            <a:pPr lvl="0"/>
            <a:r>
              <a:rPr lang="ru-RU" sz="2800" dirty="0"/>
              <a:t>Самооценка неустойчива: подросток склонен считать себя либо гением, либо ничтожеством.</a:t>
            </a:r>
          </a:p>
          <a:p>
            <a:pPr lvl="0"/>
            <a:r>
              <a:rPr lang="ru-RU" sz="2800" dirty="0"/>
              <a:t>Самооценка носит </a:t>
            </a:r>
            <a:r>
              <a:rPr lang="ru-RU" sz="2800" dirty="0" err="1"/>
              <a:t>сверхобобщенный</a:t>
            </a:r>
            <a:r>
              <a:rPr lang="ru-RU" sz="2800" dirty="0"/>
              <a:t> характер: любая мелочь может в корне изменить отношение подростка к себе. </a:t>
            </a:r>
          </a:p>
          <a:p>
            <a:r>
              <a:rPr lang="ru-RU" sz="2800" dirty="0"/>
              <a:t>Именно такая противоречивая самооценка необходима подростку, для того чтобы развить у него новые, взрослые критерии личностного развития.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26064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 подростка</a:t>
            </a:r>
          </a:p>
          <a:p>
            <a:pPr algn="ctr">
              <a:buFont typeface="Wingdings" pitchFamily="2" charset="2"/>
              <a:buNone/>
            </a:pP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9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1655</Words>
  <Application>Microsoft Office PowerPoint</Application>
  <PresentationFormat>Экран (4:3)</PresentationFormat>
  <Paragraphs>124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«Психологические особенности восьмиклассников»   </vt:lpstr>
      <vt:lpstr>Психолого-педагогическая компетентность родителей</vt:lpstr>
      <vt:lpstr>Для чего родители должны знать психологию своего ребенка?</vt:lpstr>
      <vt:lpstr>Возрастные этапы развития ребенка</vt:lpstr>
      <vt:lpstr> Анатомо-физиологические особенности </vt:lpstr>
      <vt:lpstr> </vt:lpstr>
      <vt:lpstr> Кризис старшего подросткового возраста </vt:lpstr>
      <vt:lpstr> Изменения в личностной сфере </vt:lpstr>
      <vt:lpstr>Презентация PowerPoint</vt:lpstr>
      <vt:lpstr>Особенности развития волевой сферы </vt:lpstr>
      <vt:lpstr>Особенности развития эмоциональной сферы </vt:lpstr>
      <vt:lpstr> Аффективные реакции  </vt:lpstr>
      <vt:lpstr>  Помощь и профилактика при аффективных реакциях   </vt:lpstr>
      <vt:lpstr>Презентация PowerPoint</vt:lpstr>
      <vt:lpstr>Аспекты молодежной культуры</vt:lpstr>
      <vt:lpstr> Повышенное внимание к одежде и своей внешности </vt:lpstr>
      <vt:lpstr> Поведение родителей, ведущее к успешному формированию самооценки у подростков. 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К</dc:creator>
  <cp:lastModifiedBy>psy</cp:lastModifiedBy>
  <cp:revision>81</cp:revision>
  <cp:lastPrinted>2015-11-02T10:47:38Z</cp:lastPrinted>
  <dcterms:created xsi:type="dcterms:W3CDTF">2015-09-28T07:00:05Z</dcterms:created>
  <dcterms:modified xsi:type="dcterms:W3CDTF">2020-05-27T17:57:10Z</dcterms:modified>
</cp:coreProperties>
</file>