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notesMasterIdLst>
    <p:notesMasterId r:id="rId15"/>
  </p:notesMasterIdLst>
  <p:handoutMasterIdLst>
    <p:handoutMasterId r:id="rId16"/>
  </p:handoutMasterIdLst>
  <p:sldIdLst>
    <p:sldId id="330" r:id="rId2"/>
    <p:sldId id="360" r:id="rId3"/>
    <p:sldId id="337" r:id="rId4"/>
    <p:sldId id="336" r:id="rId5"/>
    <p:sldId id="369" r:id="rId6"/>
    <p:sldId id="368" r:id="rId7"/>
    <p:sldId id="371" r:id="rId8"/>
    <p:sldId id="340" r:id="rId9"/>
    <p:sldId id="341" r:id="rId10"/>
    <p:sldId id="342" r:id="rId11"/>
    <p:sldId id="370" r:id="rId12"/>
    <p:sldId id="343" r:id="rId13"/>
    <p:sldId id="367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CC"/>
    <a:srgbClr val="FF99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6D9F66E-5EB9-4882-86FB-DCBF35E3C3E4}" styleName="Средний стиль 4 - акцент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9DCAF9ED-07DC-4A11-8D7F-57B35C25682E}" styleName="Средний стиль 1 - акцент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10A1B5D5-9B99-4C35-A422-299274C87663}" styleName="Средний стиль 1 - акцент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284E427A-3D55-4303-BF80-6455036E1DE7}" styleName="Стиль из темы 1 - акцент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68D230F3-CF80-4859-8CE7-A43EE81993B5}" styleName="Светлый стиль 1 - акцент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0E3FDE45-AF77-4B5C-9715-49D594BDF05E}" styleName="Светлый стиль 1 - акцент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8160" autoAdjust="0"/>
    <p:restoredTop sz="94660"/>
  </p:normalViewPr>
  <p:slideViewPr>
    <p:cSldViewPr>
      <p:cViewPr varScale="1">
        <p:scale>
          <a:sx n="79" d="100"/>
          <a:sy n="79" d="100"/>
        </p:scale>
        <p:origin x="-1182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223DBD2-E6DE-4B30-86C1-D3086FB5E6D1}" type="doc">
      <dgm:prSet loTypeId="urn:microsoft.com/office/officeart/2005/8/layout/hierarchy3" loCatId="hierarchy" qsTypeId="urn:microsoft.com/office/officeart/2005/8/quickstyle/simple3" qsCatId="simple" csTypeId="urn:microsoft.com/office/officeart/2005/8/colors/accent2_2" csCatId="accent2" phldr="1"/>
      <dgm:spPr/>
      <dgm:t>
        <a:bodyPr/>
        <a:lstStyle/>
        <a:p>
          <a:endParaRPr lang="ru-RU"/>
        </a:p>
      </dgm:t>
    </dgm:pt>
    <dgm:pt modelId="{8A1C28B8-5DF0-48FF-A2A5-479E000EC708}">
      <dgm:prSet phldrT="[Текст]"/>
      <dgm:spPr/>
      <dgm:t>
        <a:bodyPr/>
        <a:lstStyle/>
        <a:p>
          <a:r>
            <a:rPr lang="ru-RU" dirty="0" smtClean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rPr>
            <a:t>Ведущая</a:t>
          </a:r>
        </a:p>
        <a:p>
          <a:r>
            <a:rPr lang="ru-RU" dirty="0" smtClean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rPr>
            <a:t>деятельность</a:t>
          </a:r>
          <a:endParaRPr lang="ru-RU" dirty="0">
            <a:solidFill>
              <a:schemeClr val="accent2">
                <a:lumMod val="75000"/>
              </a:schemeClr>
            </a:solidFill>
            <a:latin typeface="Times New Roman" pitchFamily="18" charset="0"/>
            <a:cs typeface="Times New Roman" pitchFamily="18" charset="0"/>
          </a:endParaRPr>
        </a:p>
      </dgm:t>
    </dgm:pt>
    <dgm:pt modelId="{01A4E878-1417-4D4F-9168-7CB3B7A3E4B4}" type="parTrans" cxnId="{BAE77F9A-459F-4F54-AFCE-8286FA91A2CF}">
      <dgm:prSet/>
      <dgm:spPr/>
      <dgm:t>
        <a:bodyPr/>
        <a:lstStyle/>
        <a:p>
          <a:endParaRPr lang="ru-RU"/>
        </a:p>
      </dgm:t>
    </dgm:pt>
    <dgm:pt modelId="{82FD8DB3-7EFB-4D95-9043-AB0D73DCD6D7}" type="sibTrans" cxnId="{BAE77F9A-459F-4F54-AFCE-8286FA91A2CF}">
      <dgm:prSet/>
      <dgm:spPr/>
      <dgm:t>
        <a:bodyPr/>
        <a:lstStyle/>
        <a:p>
          <a:endParaRPr lang="ru-RU"/>
        </a:p>
      </dgm:t>
    </dgm:pt>
    <dgm:pt modelId="{EAF059E3-8F7A-45C3-B980-76197316D33D}">
      <dgm:prSet phldrT="[Текст]"/>
      <dgm:spPr/>
      <dgm:t>
        <a:bodyPr/>
        <a:lstStyle/>
        <a:p>
          <a:r>
            <a:rPr lang="ru-RU" dirty="0" smtClean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rPr>
            <a:t>Общение</a:t>
          </a:r>
          <a:endParaRPr lang="ru-RU" dirty="0">
            <a:solidFill>
              <a:schemeClr val="accent2">
                <a:lumMod val="75000"/>
              </a:schemeClr>
            </a:solidFill>
            <a:latin typeface="Times New Roman" pitchFamily="18" charset="0"/>
            <a:cs typeface="Times New Roman" pitchFamily="18" charset="0"/>
          </a:endParaRPr>
        </a:p>
      </dgm:t>
    </dgm:pt>
    <dgm:pt modelId="{84C67BC0-0E47-4118-8560-DBC605CAAE64}" type="parTrans" cxnId="{86496672-62CE-4714-B9ED-D141F4C652FA}">
      <dgm:prSet/>
      <dgm:spPr/>
      <dgm:t>
        <a:bodyPr/>
        <a:lstStyle/>
        <a:p>
          <a:endParaRPr lang="ru-RU"/>
        </a:p>
      </dgm:t>
    </dgm:pt>
    <dgm:pt modelId="{47063410-3796-4864-B6B4-61E3B30D9F4C}" type="sibTrans" cxnId="{86496672-62CE-4714-B9ED-D141F4C652FA}">
      <dgm:prSet/>
      <dgm:spPr/>
      <dgm:t>
        <a:bodyPr/>
        <a:lstStyle/>
        <a:p>
          <a:endParaRPr lang="ru-RU"/>
        </a:p>
      </dgm:t>
    </dgm:pt>
    <dgm:pt modelId="{C4DFB30C-5EC6-4BD1-A86A-DB33D4CB22E4}">
      <dgm:prSet phldrT="[Текст]"/>
      <dgm:spPr/>
      <dgm:t>
        <a:bodyPr/>
        <a:lstStyle/>
        <a:p>
          <a:r>
            <a:rPr lang="ru-RU" dirty="0" smtClean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rPr>
            <a:t>Новообразование возраста</a:t>
          </a:r>
          <a:endParaRPr lang="ru-RU" dirty="0">
            <a:solidFill>
              <a:schemeClr val="accent2">
                <a:lumMod val="75000"/>
              </a:schemeClr>
            </a:solidFill>
            <a:latin typeface="Times New Roman" pitchFamily="18" charset="0"/>
            <a:cs typeface="Times New Roman" pitchFamily="18" charset="0"/>
          </a:endParaRPr>
        </a:p>
      </dgm:t>
    </dgm:pt>
    <dgm:pt modelId="{74E44FC4-1B87-4BEC-96BC-575B178C31DC}" type="parTrans" cxnId="{28AB35B9-DFC8-4177-B633-BD04910632DF}">
      <dgm:prSet/>
      <dgm:spPr/>
      <dgm:t>
        <a:bodyPr/>
        <a:lstStyle/>
        <a:p>
          <a:endParaRPr lang="ru-RU"/>
        </a:p>
      </dgm:t>
    </dgm:pt>
    <dgm:pt modelId="{BB4C47E4-21AB-4891-8560-F1BE5CE04D54}" type="sibTrans" cxnId="{28AB35B9-DFC8-4177-B633-BD04910632DF}">
      <dgm:prSet/>
      <dgm:spPr/>
      <dgm:t>
        <a:bodyPr/>
        <a:lstStyle/>
        <a:p>
          <a:endParaRPr lang="ru-RU"/>
        </a:p>
      </dgm:t>
    </dgm:pt>
    <dgm:pt modelId="{71AEEE8A-3699-41A3-AE79-B9582A629722}">
      <dgm:prSet phldrT="[Текст]"/>
      <dgm:spPr/>
      <dgm:t>
        <a:bodyPr/>
        <a:lstStyle/>
        <a:p>
          <a:r>
            <a:rPr lang="ru-RU" dirty="0" smtClean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rPr>
            <a:t>Чувство взрослости</a:t>
          </a:r>
          <a:endParaRPr lang="ru-RU" dirty="0">
            <a:solidFill>
              <a:schemeClr val="accent2">
                <a:lumMod val="75000"/>
              </a:schemeClr>
            </a:solidFill>
            <a:latin typeface="Times New Roman" pitchFamily="18" charset="0"/>
            <a:cs typeface="Times New Roman" pitchFamily="18" charset="0"/>
          </a:endParaRPr>
        </a:p>
      </dgm:t>
    </dgm:pt>
    <dgm:pt modelId="{8D5D5702-D440-4335-BC97-16ED7590FB6B}" type="parTrans" cxnId="{76478A6D-FE1E-47EA-8792-06281C6D5F52}">
      <dgm:prSet/>
      <dgm:spPr/>
      <dgm:t>
        <a:bodyPr/>
        <a:lstStyle/>
        <a:p>
          <a:endParaRPr lang="ru-RU"/>
        </a:p>
      </dgm:t>
    </dgm:pt>
    <dgm:pt modelId="{D69750AF-FBF9-40B2-9CDE-145C06A2B100}" type="sibTrans" cxnId="{76478A6D-FE1E-47EA-8792-06281C6D5F52}">
      <dgm:prSet/>
      <dgm:spPr/>
      <dgm:t>
        <a:bodyPr/>
        <a:lstStyle/>
        <a:p>
          <a:endParaRPr lang="ru-RU"/>
        </a:p>
      </dgm:t>
    </dgm:pt>
    <dgm:pt modelId="{A44A716F-38E9-49B5-8D67-643656BCCB2C}" type="pres">
      <dgm:prSet presAssocID="{F223DBD2-E6DE-4B30-86C1-D3086FB5E6D1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170F0B31-2D3B-49C7-B9FD-25C0F85AC331}" type="pres">
      <dgm:prSet presAssocID="{8A1C28B8-5DF0-48FF-A2A5-479E000EC708}" presName="root" presStyleCnt="0"/>
      <dgm:spPr/>
    </dgm:pt>
    <dgm:pt modelId="{0DE38523-E2BB-4FA1-9409-79FC8F53D3BF}" type="pres">
      <dgm:prSet presAssocID="{8A1C28B8-5DF0-48FF-A2A5-479E000EC708}" presName="rootComposite" presStyleCnt="0"/>
      <dgm:spPr/>
    </dgm:pt>
    <dgm:pt modelId="{5A1C5A1F-4A9A-4737-AF88-B0CA211A73C7}" type="pres">
      <dgm:prSet presAssocID="{8A1C28B8-5DF0-48FF-A2A5-479E000EC708}" presName="rootText" presStyleLbl="node1" presStyleIdx="0" presStyleCnt="2"/>
      <dgm:spPr/>
      <dgm:t>
        <a:bodyPr/>
        <a:lstStyle/>
        <a:p>
          <a:endParaRPr lang="ru-RU"/>
        </a:p>
      </dgm:t>
    </dgm:pt>
    <dgm:pt modelId="{E3C96C12-34D9-4138-865D-0ED012909BF0}" type="pres">
      <dgm:prSet presAssocID="{8A1C28B8-5DF0-48FF-A2A5-479E000EC708}" presName="rootConnector" presStyleLbl="node1" presStyleIdx="0" presStyleCnt="2"/>
      <dgm:spPr/>
      <dgm:t>
        <a:bodyPr/>
        <a:lstStyle/>
        <a:p>
          <a:endParaRPr lang="ru-RU"/>
        </a:p>
      </dgm:t>
    </dgm:pt>
    <dgm:pt modelId="{B57F9101-BEA3-4C02-8C19-40917B6D685D}" type="pres">
      <dgm:prSet presAssocID="{8A1C28B8-5DF0-48FF-A2A5-479E000EC708}" presName="childShape" presStyleCnt="0"/>
      <dgm:spPr/>
    </dgm:pt>
    <dgm:pt modelId="{9DB7C747-93EC-4C0C-B0DD-9B7F966B323E}" type="pres">
      <dgm:prSet presAssocID="{84C67BC0-0E47-4118-8560-DBC605CAAE64}" presName="Name13" presStyleLbl="parChTrans1D2" presStyleIdx="0" presStyleCnt="2"/>
      <dgm:spPr/>
      <dgm:t>
        <a:bodyPr/>
        <a:lstStyle/>
        <a:p>
          <a:endParaRPr lang="ru-RU"/>
        </a:p>
      </dgm:t>
    </dgm:pt>
    <dgm:pt modelId="{203D1CF3-12D4-4105-90DB-F11E35246D72}" type="pres">
      <dgm:prSet presAssocID="{EAF059E3-8F7A-45C3-B980-76197316D33D}" presName="childText" presStyleLbl="bgAcc1" presStyleIdx="0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1BFF99D-6E5A-4BC4-B3B7-4523BB467335}" type="pres">
      <dgm:prSet presAssocID="{C4DFB30C-5EC6-4BD1-A86A-DB33D4CB22E4}" presName="root" presStyleCnt="0"/>
      <dgm:spPr/>
    </dgm:pt>
    <dgm:pt modelId="{2B6950DE-3EDC-4DA0-AEFE-3BA9BF2C2EFD}" type="pres">
      <dgm:prSet presAssocID="{C4DFB30C-5EC6-4BD1-A86A-DB33D4CB22E4}" presName="rootComposite" presStyleCnt="0"/>
      <dgm:spPr/>
    </dgm:pt>
    <dgm:pt modelId="{E963EB9E-4115-4C83-BE18-918F3ADE17C9}" type="pres">
      <dgm:prSet presAssocID="{C4DFB30C-5EC6-4BD1-A86A-DB33D4CB22E4}" presName="rootText" presStyleLbl="node1" presStyleIdx="1" presStyleCnt="2"/>
      <dgm:spPr/>
      <dgm:t>
        <a:bodyPr/>
        <a:lstStyle/>
        <a:p>
          <a:endParaRPr lang="ru-RU"/>
        </a:p>
      </dgm:t>
    </dgm:pt>
    <dgm:pt modelId="{76AFFBEA-36F2-41A9-86EF-728064442B4E}" type="pres">
      <dgm:prSet presAssocID="{C4DFB30C-5EC6-4BD1-A86A-DB33D4CB22E4}" presName="rootConnector" presStyleLbl="node1" presStyleIdx="1" presStyleCnt="2"/>
      <dgm:spPr/>
      <dgm:t>
        <a:bodyPr/>
        <a:lstStyle/>
        <a:p>
          <a:endParaRPr lang="ru-RU"/>
        </a:p>
      </dgm:t>
    </dgm:pt>
    <dgm:pt modelId="{F903C5DC-E743-4879-882A-3ADBE67DF2A8}" type="pres">
      <dgm:prSet presAssocID="{C4DFB30C-5EC6-4BD1-A86A-DB33D4CB22E4}" presName="childShape" presStyleCnt="0"/>
      <dgm:spPr/>
    </dgm:pt>
    <dgm:pt modelId="{B02EF07C-385C-4C3B-AF4C-FDF1D242B834}" type="pres">
      <dgm:prSet presAssocID="{8D5D5702-D440-4335-BC97-16ED7590FB6B}" presName="Name13" presStyleLbl="parChTrans1D2" presStyleIdx="1" presStyleCnt="2"/>
      <dgm:spPr/>
      <dgm:t>
        <a:bodyPr/>
        <a:lstStyle/>
        <a:p>
          <a:endParaRPr lang="ru-RU"/>
        </a:p>
      </dgm:t>
    </dgm:pt>
    <dgm:pt modelId="{A337B81E-4EF7-4A50-B637-28E463B235D9}" type="pres">
      <dgm:prSet presAssocID="{71AEEE8A-3699-41A3-AE79-B9582A629722}" presName="childText" presStyleLbl="bgAcc1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F67564C3-33EC-4163-9934-A0582D435FAF}" type="presOf" srcId="{8A1C28B8-5DF0-48FF-A2A5-479E000EC708}" destId="{E3C96C12-34D9-4138-865D-0ED012909BF0}" srcOrd="1" destOrd="0" presId="urn:microsoft.com/office/officeart/2005/8/layout/hierarchy3"/>
    <dgm:cxn modelId="{09A62D6D-A579-4E5C-85B0-2772745AC451}" type="presOf" srcId="{71AEEE8A-3699-41A3-AE79-B9582A629722}" destId="{A337B81E-4EF7-4A50-B637-28E463B235D9}" srcOrd="0" destOrd="0" presId="urn:microsoft.com/office/officeart/2005/8/layout/hierarchy3"/>
    <dgm:cxn modelId="{28AB35B9-DFC8-4177-B633-BD04910632DF}" srcId="{F223DBD2-E6DE-4B30-86C1-D3086FB5E6D1}" destId="{C4DFB30C-5EC6-4BD1-A86A-DB33D4CB22E4}" srcOrd="1" destOrd="0" parTransId="{74E44FC4-1B87-4BEC-96BC-575B178C31DC}" sibTransId="{BB4C47E4-21AB-4891-8560-F1BE5CE04D54}"/>
    <dgm:cxn modelId="{3444957A-2BAF-4474-BD6B-41AC124BBDF2}" type="presOf" srcId="{C4DFB30C-5EC6-4BD1-A86A-DB33D4CB22E4}" destId="{76AFFBEA-36F2-41A9-86EF-728064442B4E}" srcOrd="1" destOrd="0" presId="urn:microsoft.com/office/officeart/2005/8/layout/hierarchy3"/>
    <dgm:cxn modelId="{BAE77F9A-459F-4F54-AFCE-8286FA91A2CF}" srcId="{F223DBD2-E6DE-4B30-86C1-D3086FB5E6D1}" destId="{8A1C28B8-5DF0-48FF-A2A5-479E000EC708}" srcOrd="0" destOrd="0" parTransId="{01A4E878-1417-4D4F-9168-7CB3B7A3E4B4}" sibTransId="{82FD8DB3-7EFB-4D95-9043-AB0D73DCD6D7}"/>
    <dgm:cxn modelId="{30925D0D-1535-449D-B1A2-9020C97F7558}" type="presOf" srcId="{8D5D5702-D440-4335-BC97-16ED7590FB6B}" destId="{B02EF07C-385C-4C3B-AF4C-FDF1D242B834}" srcOrd="0" destOrd="0" presId="urn:microsoft.com/office/officeart/2005/8/layout/hierarchy3"/>
    <dgm:cxn modelId="{D9938872-E15C-4428-9A25-6AD662D10FEC}" type="presOf" srcId="{8A1C28B8-5DF0-48FF-A2A5-479E000EC708}" destId="{5A1C5A1F-4A9A-4737-AF88-B0CA211A73C7}" srcOrd="0" destOrd="0" presId="urn:microsoft.com/office/officeart/2005/8/layout/hierarchy3"/>
    <dgm:cxn modelId="{AB782630-D188-4D63-A300-3801DB1A7029}" type="presOf" srcId="{84C67BC0-0E47-4118-8560-DBC605CAAE64}" destId="{9DB7C747-93EC-4C0C-B0DD-9B7F966B323E}" srcOrd="0" destOrd="0" presId="urn:microsoft.com/office/officeart/2005/8/layout/hierarchy3"/>
    <dgm:cxn modelId="{2B60CE66-BDA6-4930-BA36-A348C0056500}" type="presOf" srcId="{C4DFB30C-5EC6-4BD1-A86A-DB33D4CB22E4}" destId="{E963EB9E-4115-4C83-BE18-918F3ADE17C9}" srcOrd="0" destOrd="0" presId="urn:microsoft.com/office/officeart/2005/8/layout/hierarchy3"/>
    <dgm:cxn modelId="{0F10756B-585D-40EE-A422-9D747DECEB6B}" type="presOf" srcId="{EAF059E3-8F7A-45C3-B980-76197316D33D}" destId="{203D1CF3-12D4-4105-90DB-F11E35246D72}" srcOrd="0" destOrd="0" presId="urn:microsoft.com/office/officeart/2005/8/layout/hierarchy3"/>
    <dgm:cxn modelId="{76478A6D-FE1E-47EA-8792-06281C6D5F52}" srcId="{C4DFB30C-5EC6-4BD1-A86A-DB33D4CB22E4}" destId="{71AEEE8A-3699-41A3-AE79-B9582A629722}" srcOrd="0" destOrd="0" parTransId="{8D5D5702-D440-4335-BC97-16ED7590FB6B}" sibTransId="{D69750AF-FBF9-40B2-9CDE-145C06A2B100}"/>
    <dgm:cxn modelId="{86496672-62CE-4714-B9ED-D141F4C652FA}" srcId="{8A1C28B8-5DF0-48FF-A2A5-479E000EC708}" destId="{EAF059E3-8F7A-45C3-B980-76197316D33D}" srcOrd="0" destOrd="0" parTransId="{84C67BC0-0E47-4118-8560-DBC605CAAE64}" sibTransId="{47063410-3796-4864-B6B4-61E3B30D9F4C}"/>
    <dgm:cxn modelId="{3207189F-C04D-42B1-A919-A2003231462D}" type="presOf" srcId="{F223DBD2-E6DE-4B30-86C1-D3086FB5E6D1}" destId="{A44A716F-38E9-49B5-8D67-643656BCCB2C}" srcOrd="0" destOrd="0" presId="urn:microsoft.com/office/officeart/2005/8/layout/hierarchy3"/>
    <dgm:cxn modelId="{B50DE706-31FB-4852-B1FA-3411745FDC99}" type="presParOf" srcId="{A44A716F-38E9-49B5-8D67-643656BCCB2C}" destId="{170F0B31-2D3B-49C7-B9FD-25C0F85AC331}" srcOrd="0" destOrd="0" presId="urn:microsoft.com/office/officeart/2005/8/layout/hierarchy3"/>
    <dgm:cxn modelId="{8018632F-242C-4277-A2C3-17C7547AB0AC}" type="presParOf" srcId="{170F0B31-2D3B-49C7-B9FD-25C0F85AC331}" destId="{0DE38523-E2BB-4FA1-9409-79FC8F53D3BF}" srcOrd="0" destOrd="0" presId="urn:microsoft.com/office/officeart/2005/8/layout/hierarchy3"/>
    <dgm:cxn modelId="{0E671CF0-0019-471F-9F3D-0A7D06E2F9BF}" type="presParOf" srcId="{0DE38523-E2BB-4FA1-9409-79FC8F53D3BF}" destId="{5A1C5A1F-4A9A-4737-AF88-B0CA211A73C7}" srcOrd="0" destOrd="0" presId="urn:microsoft.com/office/officeart/2005/8/layout/hierarchy3"/>
    <dgm:cxn modelId="{58BDF608-625E-4C08-8730-107B06AAE003}" type="presParOf" srcId="{0DE38523-E2BB-4FA1-9409-79FC8F53D3BF}" destId="{E3C96C12-34D9-4138-865D-0ED012909BF0}" srcOrd="1" destOrd="0" presId="urn:microsoft.com/office/officeart/2005/8/layout/hierarchy3"/>
    <dgm:cxn modelId="{885B9A21-2BA3-4238-9C4D-C414650FFAFA}" type="presParOf" srcId="{170F0B31-2D3B-49C7-B9FD-25C0F85AC331}" destId="{B57F9101-BEA3-4C02-8C19-40917B6D685D}" srcOrd="1" destOrd="0" presId="urn:microsoft.com/office/officeart/2005/8/layout/hierarchy3"/>
    <dgm:cxn modelId="{7FCF0F25-2309-454B-B08C-F5158B06B53C}" type="presParOf" srcId="{B57F9101-BEA3-4C02-8C19-40917B6D685D}" destId="{9DB7C747-93EC-4C0C-B0DD-9B7F966B323E}" srcOrd="0" destOrd="0" presId="urn:microsoft.com/office/officeart/2005/8/layout/hierarchy3"/>
    <dgm:cxn modelId="{8590BC00-8A63-43C9-BE18-CD6BFE600A0B}" type="presParOf" srcId="{B57F9101-BEA3-4C02-8C19-40917B6D685D}" destId="{203D1CF3-12D4-4105-90DB-F11E35246D72}" srcOrd="1" destOrd="0" presId="urn:microsoft.com/office/officeart/2005/8/layout/hierarchy3"/>
    <dgm:cxn modelId="{1C22AD21-D2E6-495D-BA63-0BC0B0DBEB45}" type="presParOf" srcId="{A44A716F-38E9-49B5-8D67-643656BCCB2C}" destId="{51BFF99D-6E5A-4BC4-B3B7-4523BB467335}" srcOrd="1" destOrd="0" presId="urn:microsoft.com/office/officeart/2005/8/layout/hierarchy3"/>
    <dgm:cxn modelId="{717338EC-E2E7-4F39-8D25-DDC3FE4458B2}" type="presParOf" srcId="{51BFF99D-6E5A-4BC4-B3B7-4523BB467335}" destId="{2B6950DE-3EDC-4DA0-AEFE-3BA9BF2C2EFD}" srcOrd="0" destOrd="0" presId="urn:microsoft.com/office/officeart/2005/8/layout/hierarchy3"/>
    <dgm:cxn modelId="{6AF03ADB-5FB7-445D-81C8-B88D2E440255}" type="presParOf" srcId="{2B6950DE-3EDC-4DA0-AEFE-3BA9BF2C2EFD}" destId="{E963EB9E-4115-4C83-BE18-918F3ADE17C9}" srcOrd="0" destOrd="0" presId="urn:microsoft.com/office/officeart/2005/8/layout/hierarchy3"/>
    <dgm:cxn modelId="{B04C9B86-AD25-4C48-ABCF-AFC580780758}" type="presParOf" srcId="{2B6950DE-3EDC-4DA0-AEFE-3BA9BF2C2EFD}" destId="{76AFFBEA-36F2-41A9-86EF-728064442B4E}" srcOrd="1" destOrd="0" presId="urn:microsoft.com/office/officeart/2005/8/layout/hierarchy3"/>
    <dgm:cxn modelId="{3BE4DAC4-4F19-4FF5-B196-52AD423BFAA4}" type="presParOf" srcId="{51BFF99D-6E5A-4BC4-B3B7-4523BB467335}" destId="{F903C5DC-E743-4879-882A-3ADBE67DF2A8}" srcOrd="1" destOrd="0" presId="urn:microsoft.com/office/officeart/2005/8/layout/hierarchy3"/>
    <dgm:cxn modelId="{D577C927-7AD9-4156-A789-34DDEA1E03B1}" type="presParOf" srcId="{F903C5DC-E743-4879-882A-3ADBE67DF2A8}" destId="{B02EF07C-385C-4C3B-AF4C-FDF1D242B834}" srcOrd="0" destOrd="0" presId="urn:microsoft.com/office/officeart/2005/8/layout/hierarchy3"/>
    <dgm:cxn modelId="{7E7AA16A-D53C-4BFE-9411-6CD5D9180BCC}" type="presParOf" srcId="{F903C5DC-E743-4879-882A-3ADBE67DF2A8}" destId="{A337B81E-4EF7-4A50-B637-28E463B235D9}" srcOrd="1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A1C5A1F-4A9A-4737-AF88-B0CA211A73C7}">
      <dsp:nvSpPr>
        <dsp:cNvPr id="0" name=""/>
        <dsp:cNvSpPr/>
      </dsp:nvSpPr>
      <dsp:spPr>
        <a:xfrm>
          <a:off x="1004" y="623831"/>
          <a:ext cx="3656707" cy="182835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2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8580" tIns="45720" rIns="68580" bIns="4572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600" kern="1200" dirty="0" smtClean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rPr>
            <a:t>Ведущая</a:t>
          </a:r>
        </a:p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600" kern="1200" dirty="0" smtClean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rPr>
            <a:t>деятельность</a:t>
          </a:r>
          <a:endParaRPr lang="ru-RU" sz="3600" kern="1200" dirty="0">
            <a:solidFill>
              <a:schemeClr val="accent2">
                <a:lumMod val="75000"/>
              </a:schemeClr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54555" y="677382"/>
        <a:ext cx="3549605" cy="1721251"/>
      </dsp:txXfrm>
    </dsp:sp>
    <dsp:sp modelId="{9DB7C747-93EC-4C0C-B0DD-9B7F966B323E}">
      <dsp:nvSpPr>
        <dsp:cNvPr id="0" name=""/>
        <dsp:cNvSpPr/>
      </dsp:nvSpPr>
      <dsp:spPr>
        <a:xfrm>
          <a:off x="366675" y="2452185"/>
          <a:ext cx="365670" cy="137126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371265"/>
              </a:lnTo>
              <a:lnTo>
                <a:pt x="365670" y="1371265"/>
              </a:lnTo>
            </a:path>
          </a:pathLst>
        </a:custGeom>
        <a:noFill/>
        <a:ln w="25400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03D1CF3-12D4-4105-90DB-F11E35246D72}">
      <dsp:nvSpPr>
        <dsp:cNvPr id="0" name=""/>
        <dsp:cNvSpPr/>
      </dsp:nvSpPr>
      <dsp:spPr>
        <a:xfrm>
          <a:off x="732345" y="2909273"/>
          <a:ext cx="2925365" cy="182835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1915" tIns="54610" rIns="81915" bIns="54610" numCol="1" spcCol="1270" anchor="ctr" anchorCtr="0">
          <a:noAutofit/>
        </a:bodyPr>
        <a:lstStyle/>
        <a:p>
          <a:pPr lvl="0" algn="ctr" defTabSz="1911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300" kern="1200" dirty="0" smtClean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rPr>
            <a:t>Общение</a:t>
          </a:r>
          <a:endParaRPr lang="ru-RU" sz="4300" kern="1200" dirty="0">
            <a:solidFill>
              <a:schemeClr val="accent2">
                <a:lumMod val="75000"/>
              </a:schemeClr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785896" y="2962824"/>
        <a:ext cx="2818263" cy="1721251"/>
      </dsp:txXfrm>
    </dsp:sp>
    <dsp:sp modelId="{E963EB9E-4115-4C83-BE18-918F3ADE17C9}">
      <dsp:nvSpPr>
        <dsp:cNvPr id="0" name=""/>
        <dsp:cNvSpPr/>
      </dsp:nvSpPr>
      <dsp:spPr>
        <a:xfrm>
          <a:off x="4571888" y="623831"/>
          <a:ext cx="3656707" cy="182835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2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8580" tIns="45720" rIns="68580" bIns="4572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600" kern="1200" dirty="0" smtClean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rPr>
            <a:t>Новообразование возраста</a:t>
          </a:r>
          <a:endParaRPr lang="ru-RU" sz="3600" kern="1200" dirty="0">
            <a:solidFill>
              <a:schemeClr val="accent2">
                <a:lumMod val="75000"/>
              </a:schemeClr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4625439" y="677382"/>
        <a:ext cx="3549605" cy="1721251"/>
      </dsp:txXfrm>
    </dsp:sp>
    <dsp:sp modelId="{B02EF07C-385C-4C3B-AF4C-FDF1D242B834}">
      <dsp:nvSpPr>
        <dsp:cNvPr id="0" name=""/>
        <dsp:cNvSpPr/>
      </dsp:nvSpPr>
      <dsp:spPr>
        <a:xfrm>
          <a:off x="4937559" y="2452185"/>
          <a:ext cx="365670" cy="137126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371265"/>
              </a:lnTo>
              <a:lnTo>
                <a:pt x="365670" y="1371265"/>
              </a:lnTo>
            </a:path>
          </a:pathLst>
        </a:custGeom>
        <a:noFill/>
        <a:ln w="25400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337B81E-4EF7-4A50-B637-28E463B235D9}">
      <dsp:nvSpPr>
        <dsp:cNvPr id="0" name=""/>
        <dsp:cNvSpPr/>
      </dsp:nvSpPr>
      <dsp:spPr>
        <a:xfrm>
          <a:off x="5303229" y="2909273"/>
          <a:ext cx="2925365" cy="182835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1915" tIns="54610" rIns="81915" bIns="54610" numCol="1" spcCol="1270" anchor="ctr" anchorCtr="0">
          <a:noAutofit/>
        </a:bodyPr>
        <a:lstStyle/>
        <a:p>
          <a:pPr lvl="0" algn="ctr" defTabSz="1911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300" kern="1200" dirty="0" smtClean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rPr>
            <a:t>Чувство взрослости</a:t>
          </a:r>
          <a:endParaRPr lang="ru-RU" sz="4300" kern="1200" dirty="0">
            <a:solidFill>
              <a:schemeClr val="accent2">
                <a:lumMod val="75000"/>
              </a:schemeClr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5356780" y="2962824"/>
        <a:ext cx="2818263" cy="172125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1128BB7-D51F-4BFE-8484-4ABCB71C46BD}" type="datetimeFigureOut">
              <a:rPr lang="ru-RU" smtClean="0"/>
              <a:t>27.05.2020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D5DBA31-49ED-4D7A-A8EF-BA8FC6E6ECE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657355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A2A98A7-1324-4A85-A82D-138BE436EC59}" type="datetimeFigureOut">
              <a:rPr lang="ru-RU" smtClean="0"/>
              <a:t>27.05.2020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823FB71-776C-4E2C-85EA-FB6C0031F4C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217912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5BD762-B2A4-4E79-B855-0E78F3004362}" type="datetimeFigureOut">
              <a:rPr lang="ru-RU" smtClean="0"/>
              <a:t>27.05.2020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82DFBF-0361-4F64-9ECF-4893B8C3D5C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581012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5BD762-B2A4-4E79-B855-0E78F3004362}" type="datetimeFigureOut">
              <a:rPr lang="ru-RU" smtClean="0"/>
              <a:t>27.05.2020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82DFBF-0361-4F64-9ECF-4893B8C3D5C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659075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5BD762-B2A4-4E79-B855-0E78F3004362}" type="datetimeFigureOut">
              <a:rPr lang="ru-RU" smtClean="0"/>
              <a:t>27.05.2020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82DFBF-0361-4F64-9ECF-4893B8C3D5C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542371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5BD762-B2A4-4E79-B855-0E78F3004362}" type="datetimeFigureOut">
              <a:rPr lang="ru-RU" smtClean="0"/>
              <a:t>27.05.2020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82DFBF-0361-4F64-9ECF-4893B8C3D5C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4985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5BD762-B2A4-4E79-B855-0E78F3004362}" type="datetimeFigureOut">
              <a:rPr lang="ru-RU" smtClean="0"/>
              <a:t>27.05.2020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82DFBF-0361-4F64-9ECF-4893B8C3D5C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997417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5BD762-B2A4-4E79-B855-0E78F3004362}" type="datetimeFigureOut">
              <a:rPr lang="ru-RU" smtClean="0"/>
              <a:t>27.05.2020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82DFBF-0361-4F64-9ECF-4893B8C3D5C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764589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5BD762-B2A4-4E79-B855-0E78F3004362}" type="datetimeFigureOut">
              <a:rPr lang="ru-RU" smtClean="0"/>
              <a:t>27.05.2020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82DFBF-0361-4F64-9ECF-4893B8C3D5C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734649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5BD762-B2A4-4E79-B855-0E78F3004362}" type="datetimeFigureOut">
              <a:rPr lang="ru-RU" smtClean="0"/>
              <a:t>27.05.2020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82DFBF-0361-4F64-9ECF-4893B8C3D5C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097342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5BD762-B2A4-4E79-B855-0E78F3004362}" type="datetimeFigureOut">
              <a:rPr lang="ru-RU" smtClean="0"/>
              <a:t>27.05.2020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82DFBF-0361-4F64-9ECF-4893B8C3D5C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557757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5BD762-B2A4-4E79-B855-0E78F3004362}" type="datetimeFigureOut">
              <a:rPr lang="ru-RU" smtClean="0"/>
              <a:t>27.05.2020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82DFBF-0361-4F64-9ECF-4893B8C3D5C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432384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5BD762-B2A4-4E79-B855-0E78F3004362}" type="datetimeFigureOut">
              <a:rPr lang="ru-RU" smtClean="0"/>
              <a:t>27.05.2020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82DFBF-0361-4F64-9ECF-4893B8C3D5C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922673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5BD762-B2A4-4E79-B855-0E78F3004362}" type="datetimeFigureOut">
              <a:rPr lang="ru-RU" smtClean="0"/>
              <a:t>27.05.2020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82DFBF-0361-4F64-9ECF-4893B8C3D5C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149417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548680"/>
            <a:ext cx="8712968" cy="1152128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sz="4000" b="1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Психологические особенности семиклассников</a:t>
            </a:r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C:\Users\Маргарита К\Desktop\картинки\фото дети\562_big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4" y="1988840"/>
            <a:ext cx="4176464" cy="417646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709492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442" name="Rectangle 2"/>
          <p:cNvSpPr>
            <a:spLocks noGrp="1" noChangeArrowheads="1"/>
          </p:cNvSpPr>
          <p:nvPr>
            <p:ph type="title"/>
          </p:nvPr>
        </p:nvSpPr>
        <p:spPr>
          <a:xfrm>
            <a:off x="395536" y="214313"/>
            <a:ext cx="8548439" cy="1071562"/>
          </a:xfrm>
        </p:spPr>
        <p:txBody>
          <a:bodyPr>
            <a:noAutofit/>
          </a:bodyPr>
          <a:lstStyle/>
          <a:p>
            <a:pPr algn="ctr" eaLnBrk="1" hangingPunct="1">
              <a:defRPr/>
            </a:pPr>
            <a:r>
              <a:rPr lang="ru-RU" sz="40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Конструктивное общение с</a:t>
            </a:r>
            <a:br>
              <a:rPr lang="ru-RU" sz="40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0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подростком</a:t>
            </a:r>
          </a:p>
        </p:txBody>
      </p:sp>
      <p:sp>
        <p:nvSpPr>
          <p:cNvPr id="189443" name="Rectangle 3"/>
          <p:cNvSpPr>
            <a:spLocks noGrp="1" noChangeArrowheads="1"/>
          </p:cNvSpPr>
          <p:nvPr>
            <p:ph idx="1"/>
          </p:nvPr>
        </p:nvSpPr>
        <p:spPr>
          <a:xfrm>
            <a:off x="323528" y="1484784"/>
            <a:ext cx="8343528" cy="5256584"/>
          </a:xfrm>
        </p:spPr>
        <p:txBody>
          <a:bodyPr>
            <a:normAutofit fontScale="92500" lnSpcReduction="10000"/>
          </a:bodyPr>
          <a:lstStyle/>
          <a:p>
            <a:pPr algn="just" eaLnBrk="1" hangingPunct="1">
              <a:lnSpc>
                <a:spcPct val="80000"/>
              </a:lnSpc>
              <a:defRPr/>
            </a:pPr>
            <a:endParaRPr lang="ru-RU" sz="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1" hangingPunct="1">
              <a:lnSpc>
                <a:spcPct val="110000"/>
              </a:lnSpc>
              <a:defRPr/>
            </a:pP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Необходимо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найти такую степень 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самостоятельности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которая соответствовала бы возможностям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ребенка.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1" hangingPunct="1">
              <a:lnSpc>
                <a:spcPct val="110000"/>
              </a:lnSpc>
              <a:defRPr/>
            </a:pP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Давайте   ребенку 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право </a:t>
            </a: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голоса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1" hangingPunct="1">
              <a:lnSpc>
                <a:spcPct val="110000"/>
              </a:lnSpc>
              <a:defRPr/>
            </a:pP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Выражайте ему  свое </a:t>
            </a: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доверие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сотрудничайте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 </a:t>
            </a: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дружите.</a:t>
            </a:r>
          </a:p>
          <a:p>
            <a:pPr algn="just" eaLnBrk="1" hangingPunct="1">
              <a:lnSpc>
                <a:spcPct val="110000"/>
              </a:lnSpc>
              <a:defRPr/>
            </a:pP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Опирайтесь на положительное в подростке, </a:t>
            </a: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подчеркивайте  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положительные черты характера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ребенка.</a:t>
            </a:r>
          </a:p>
          <a:p>
            <a:pPr algn="just" eaLnBrk="1" hangingPunct="1">
              <a:lnSpc>
                <a:spcPct val="110000"/>
              </a:lnSpc>
              <a:defRPr/>
            </a:pP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Научите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ребенка 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видеть в себе </a:t>
            </a: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позитивное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algn="just" eaLnBrk="1" hangingPunct="1">
              <a:lnSpc>
                <a:spcPct val="110000"/>
              </a:lnSpc>
              <a:defRPr/>
            </a:pP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Больше </a:t>
            </a: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проявляйте и объясняйте свои чувства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чтобы он вас понял и принял вашу позицию.</a:t>
            </a:r>
          </a:p>
        </p:txBody>
      </p:sp>
    </p:spTree>
    <p:extLst>
      <p:ext uri="{BB962C8B-B14F-4D97-AF65-F5344CB8AC3E}">
        <p14:creationId xmlns:p14="http://schemas.microsoft.com/office/powerpoint/2010/main" val="11770301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994" name="Rectangle 2"/>
          <p:cNvSpPr>
            <a:spLocks noGrp="1" noChangeArrowheads="1"/>
          </p:cNvSpPr>
          <p:nvPr>
            <p:ph type="title"/>
          </p:nvPr>
        </p:nvSpPr>
        <p:spPr>
          <a:xfrm>
            <a:off x="683568" y="260648"/>
            <a:ext cx="7772400" cy="609600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ru-RU" b="1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Как общаться с подростком?</a:t>
            </a:r>
            <a:endParaRPr lang="ru-RU" b="1" dirty="0">
              <a:solidFill>
                <a:srgbClr val="0033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2995" name="Rectangle 3"/>
          <p:cNvSpPr>
            <a:spLocks noGrp="1" noChangeArrowheads="1"/>
          </p:cNvSpPr>
          <p:nvPr>
            <p:ph idx="1"/>
          </p:nvPr>
        </p:nvSpPr>
        <p:spPr>
          <a:xfrm>
            <a:off x="611560" y="1412776"/>
            <a:ext cx="8208912" cy="4929187"/>
          </a:xfrm>
        </p:spPr>
        <p:txBody>
          <a:bodyPr>
            <a:normAutofit/>
          </a:bodyPr>
          <a:lstStyle/>
          <a:p>
            <a:pPr algn="just" eaLnBrk="1" hangingPunct="1">
              <a:lnSpc>
                <a:spcPct val="150000"/>
              </a:lnSpc>
            </a:pPr>
            <a:r>
              <a:rPr lang="ru-RU" altLang="ru-RU" sz="2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Диалог – обладает наибольшим воспитательным влиянием</a:t>
            </a:r>
          </a:p>
          <a:p>
            <a:pPr algn="just" eaLnBrk="1" hangingPunct="1">
              <a:lnSpc>
                <a:spcPct val="150000"/>
              </a:lnSpc>
              <a:buFont typeface="Wingdings" pitchFamily="2" charset="2"/>
              <a:buNone/>
            </a:pPr>
            <a:r>
              <a:rPr lang="ru-RU" altLang="ru-RU" sz="2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Выслушивайте. Аргументируйте  свои требования.</a:t>
            </a:r>
          </a:p>
          <a:p>
            <a:pPr algn="just" eaLnBrk="1" hangingPunct="1">
              <a:lnSpc>
                <a:spcPct val="150000"/>
              </a:lnSpc>
            </a:pPr>
            <a:r>
              <a:rPr lang="ru-RU" altLang="ru-RU" sz="2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Больше проявляйте и объясняйте свои чувства, чтобы он вас понял и принял вашу позицию.</a:t>
            </a:r>
          </a:p>
          <a:p>
            <a:pPr algn="just">
              <a:lnSpc>
                <a:spcPct val="150000"/>
              </a:lnSpc>
            </a:pPr>
            <a:r>
              <a:rPr lang="ru-RU" altLang="ru-RU" sz="2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Принимая взрослость и самостоятельность подростка </a:t>
            </a:r>
            <a:r>
              <a:rPr lang="ru-RU" altLang="ru-RU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ru-RU" altLang="ru-RU" sz="2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 сводите ее к вседозволенности. </a:t>
            </a:r>
          </a:p>
          <a:p>
            <a:pPr algn="just">
              <a:lnSpc>
                <a:spcPct val="150000"/>
              </a:lnSpc>
            </a:pPr>
            <a:r>
              <a:rPr lang="ru-RU" altLang="ru-RU" sz="2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Говоря «нет» </a:t>
            </a:r>
            <a:r>
              <a:rPr lang="ru-RU" altLang="ru-RU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ru-RU" altLang="ru-RU" sz="2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держите  слово.</a:t>
            </a:r>
          </a:p>
          <a:p>
            <a:pPr algn="just" eaLnBrk="1" hangingPunct="1">
              <a:lnSpc>
                <a:spcPct val="150000"/>
              </a:lnSpc>
            </a:pPr>
            <a:r>
              <a:rPr lang="ru-RU" altLang="ru-RU" sz="2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Учите подростка самого справляться со своими трудностями.</a:t>
            </a:r>
          </a:p>
          <a:p>
            <a:pPr algn="just" eaLnBrk="1" hangingPunct="1">
              <a:lnSpc>
                <a:spcPct val="150000"/>
              </a:lnSpc>
            </a:pPr>
            <a:r>
              <a:rPr lang="ru-RU" altLang="ru-RU" sz="2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Учите постановке цели, очередности их достижений.</a:t>
            </a:r>
          </a:p>
        </p:txBody>
      </p:sp>
    </p:spTree>
    <p:extLst>
      <p:ext uri="{BB962C8B-B14F-4D97-AF65-F5344CB8AC3E}">
        <p14:creationId xmlns:p14="http://schemas.microsoft.com/office/powerpoint/2010/main" val="33098956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 eaLnBrk="1" hangingPunct="1"/>
            <a:r>
              <a:rPr lang="ru-RU" altLang="ru-RU" sz="4000" b="1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Правила эффективного общения родителей с подростком</a:t>
            </a:r>
          </a:p>
        </p:txBody>
      </p:sp>
      <p:sp>
        <p:nvSpPr>
          <p:cNvPr id="14339" name="Содержимое 2"/>
          <p:cNvSpPr>
            <a:spLocks noGrp="1"/>
          </p:cNvSpPr>
          <p:nvPr>
            <p:ph idx="1"/>
          </p:nvPr>
        </p:nvSpPr>
        <p:spPr>
          <a:xfrm>
            <a:off x="395536" y="1700808"/>
            <a:ext cx="8559552" cy="5040560"/>
          </a:xfrm>
        </p:spPr>
        <p:txBody>
          <a:bodyPr>
            <a:noAutofit/>
          </a:bodyPr>
          <a:lstStyle/>
          <a:p>
            <a:pPr algn="just" eaLnBrk="1" hangingPunct="1"/>
            <a:r>
              <a:rPr lang="ru-RU" alt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Самое важное для ребенка – общение. </a:t>
            </a:r>
          </a:p>
          <a:p>
            <a:pPr algn="just" eaLnBrk="1" hangingPunct="1"/>
            <a:r>
              <a:rPr lang="ru-RU" alt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 выпытывайте у него информацию, лучше </a:t>
            </a:r>
            <a:r>
              <a:rPr lang="ru-RU" alt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организуйте диалог</a:t>
            </a:r>
            <a:r>
              <a:rPr lang="ru-RU" alt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 eaLnBrk="1" hangingPunct="1"/>
            <a:r>
              <a:rPr lang="ru-RU" alt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Чаще обсуждайте с ним разные вопросы семейной жизни.  </a:t>
            </a:r>
          </a:p>
          <a:p>
            <a:pPr algn="just"/>
            <a:r>
              <a:rPr lang="ru-RU" alt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Поддерживайте </a:t>
            </a:r>
            <a:r>
              <a:rPr lang="ru-RU" alt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подбадривайте ребенка без слов</a:t>
            </a:r>
            <a:r>
              <a:rPr lang="ru-RU" alt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улыбнитесь, подмигните, посмотрите в глаза, возьмите  за руку.</a:t>
            </a:r>
          </a:p>
          <a:p>
            <a:pPr algn="just"/>
            <a:r>
              <a:rPr lang="ru-RU" alt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Следите за тем, каким тоном вы отвечаете на вопросы </a:t>
            </a:r>
            <a:r>
              <a:rPr lang="ru-RU" alt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ребенка.</a:t>
            </a:r>
          </a:p>
          <a:p>
            <a:pPr algn="just"/>
            <a:r>
              <a:rPr lang="ru-RU" alt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Поощряя ребенка, </a:t>
            </a:r>
            <a:r>
              <a:rPr lang="ru-RU" alt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поддерживайте разговор</a:t>
            </a:r>
            <a:r>
              <a:rPr lang="ru-RU" alt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демонстрируйте вашу заинтересованность в том, что он рассказывает</a:t>
            </a:r>
            <a:r>
              <a:rPr lang="ru-RU" alt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alt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816" y="4581128"/>
            <a:ext cx="3456384" cy="216024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889950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5229200"/>
            <a:ext cx="7772400" cy="936104"/>
          </a:xfrm>
        </p:spPr>
        <p:txBody>
          <a:bodyPr>
            <a:normAutofit/>
          </a:bodyPr>
          <a:lstStyle/>
          <a:p>
            <a:pPr algn="ctr"/>
            <a:r>
              <a:rPr lang="ru-RU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СПАСИБО ЗА ВНИМАНИЕ!</a:t>
            </a:r>
            <a:endParaRPr lang="ru-RU" dirty="0">
              <a:solidFill>
                <a:srgbClr val="0033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908720"/>
            <a:ext cx="6376566" cy="371854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238522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Особенности возраста</a:t>
            </a:r>
            <a:endParaRPr lang="ru-RU" sz="4000" b="1" dirty="0">
              <a:solidFill>
                <a:srgbClr val="0033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82964123"/>
              </p:ext>
            </p:extLst>
          </p:nvPr>
        </p:nvGraphicFramePr>
        <p:xfrm>
          <a:off x="467544" y="1268760"/>
          <a:ext cx="8229600" cy="536145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5822114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899592" y="260648"/>
            <a:ext cx="7793037" cy="1071562"/>
          </a:xfrm>
        </p:spPr>
        <p:txBody>
          <a:bodyPr/>
          <a:lstStyle/>
          <a:p>
            <a:pPr eaLnBrk="1" hangingPunct="1"/>
            <a:r>
              <a:rPr lang="ru-RU" altLang="ru-RU" sz="4000" b="1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Психологические особенности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3528" y="1484784"/>
            <a:ext cx="8667750" cy="5373216"/>
          </a:xfrm>
        </p:spPr>
        <p:txBody>
          <a:bodyPr>
            <a:noAutofit/>
          </a:bodyPr>
          <a:lstStyle/>
          <a:p>
            <a:pPr algn="just" eaLnBrk="1" hangingPunct="1">
              <a:lnSpc>
                <a:spcPct val="90000"/>
              </a:lnSpc>
              <a:buClr>
                <a:schemeClr val="tx1"/>
              </a:buClr>
            </a:pPr>
            <a:r>
              <a:rPr lang="ru-RU" alt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Формируется ответственность</a:t>
            </a:r>
          </a:p>
          <a:p>
            <a:pPr algn="just" eaLnBrk="1" hangingPunct="1">
              <a:lnSpc>
                <a:spcPct val="90000"/>
              </a:lnSpc>
              <a:buClr>
                <a:schemeClr val="tx1"/>
              </a:buClr>
            </a:pPr>
            <a:r>
              <a:rPr lang="ru-RU" alt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Снижение мотивации обучения.</a:t>
            </a:r>
            <a:r>
              <a:rPr lang="ru-RU" alt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just" eaLnBrk="1" hangingPunct="1">
              <a:lnSpc>
                <a:spcPct val="90000"/>
              </a:lnSpc>
              <a:buClr>
                <a:schemeClr val="tx1"/>
              </a:buClr>
            </a:pPr>
            <a:r>
              <a:rPr lang="ru-RU" alt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Главный мотив</a:t>
            </a:r>
            <a:r>
              <a:rPr lang="ru-RU" alt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деятельности и поведения подростка - </a:t>
            </a:r>
            <a:r>
              <a:rPr lang="ru-RU" alt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стремление завоевать свое место в коллективе</a:t>
            </a:r>
            <a:r>
              <a:rPr lang="ru-RU" alt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 eaLnBrk="1" hangingPunct="1">
              <a:lnSpc>
                <a:spcPct val="90000"/>
              </a:lnSpc>
              <a:buClr>
                <a:schemeClr val="tx1"/>
              </a:buClr>
            </a:pPr>
            <a:r>
              <a:rPr lang="ru-RU" alt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Поведение в школе строится с </a:t>
            </a:r>
            <a:r>
              <a:rPr lang="ru-RU" alt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учетом мнения одноклассников, которое имеет большее значение, чем мнение родителей и учителей</a:t>
            </a:r>
            <a:r>
              <a:rPr lang="ru-RU" alt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 eaLnBrk="1" hangingPunct="1">
              <a:lnSpc>
                <a:spcPct val="90000"/>
              </a:lnSpc>
              <a:buClr>
                <a:schemeClr val="tx1"/>
              </a:buClr>
            </a:pPr>
            <a:r>
              <a:rPr lang="ru-RU" alt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«Подростковые установки».</a:t>
            </a:r>
          </a:p>
          <a:p>
            <a:pPr algn="just" eaLnBrk="1" hangingPunct="1">
              <a:lnSpc>
                <a:spcPct val="90000"/>
              </a:lnSpc>
              <a:buClr>
                <a:schemeClr val="tx1"/>
              </a:buClr>
            </a:pPr>
            <a:r>
              <a:rPr lang="ru-RU" alt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Рост </a:t>
            </a:r>
            <a:r>
              <a:rPr lang="ru-RU" alt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«духа независимости».</a:t>
            </a:r>
          </a:p>
          <a:p>
            <a:pPr algn="just" eaLnBrk="1" hangingPunct="1">
              <a:lnSpc>
                <a:spcPct val="90000"/>
              </a:lnSpc>
              <a:buClr>
                <a:schemeClr val="tx1"/>
              </a:buClr>
            </a:pPr>
            <a:r>
              <a:rPr lang="ru-RU" altLang="ru-RU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Конформность</a:t>
            </a:r>
            <a:r>
              <a:rPr lang="ru-RU" alt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 eaLnBrk="1" hangingPunct="1">
              <a:lnSpc>
                <a:spcPct val="90000"/>
              </a:lnSpc>
              <a:buClr>
                <a:schemeClr val="tx1"/>
              </a:buClr>
            </a:pPr>
            <a:r>
              <a:rPr lang="ru-RU" alt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Восприимчивость к </a:t>
            </a:r>
            <a:r>
              <a:rPr lang="ru-RU" alt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вредным</a:t>
            </a:r>
            <a:r>
              <a:rPr lang="ru-RU" alt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влияниям.</a:t>
            </a:r>
          </a:p>
        </p:txBody>
      </p:sp>
    </p:spTree>
    <p:extLst>
      <p:ext uri="{BB962C8B-B14F-4D97-AF65-F5344CB8AC3E}">
        <p14:creationId xmlns:p14="http://schemas.microsoft.com/office/powerpoint/2010/main" val="25843153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755576" y="548680"/>
            <a:ext cx="7793038" cy="571500"/>
          </a:xfrm>
        </p:spPr>
        <p:txBody>
          <a:bodyPr>
            <a:noAutofit/>
          </a:bodyPr>
          <a:lstStyle/>
          <a:p>
            <a:pPr algn="ctr" eaLnBrk="1" hangingPunct="1"/>
            <a:r>
              <a:rPr lang="ru-RU" altLang="ru-RU" sz="4000" b="1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Чувство взрослости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idx="1"/>
          </p:nvPr>
        </p:nvSpPr>
        <p:spPr>
          <a:xfrm>
            <a:off x="395536" y="1785938"/>
            <a:ext cx="8559552" cy="5072061"/>
          </a:xfrm>
        </p:spPr>
        <p:txBody>
          <a:bodyPr>
            <a:noAutofit/>
          </a:bodyPr>
          <a:lstStyle/>
          <a:p>
            <a:pPr algn="just" eaLnBrk="1" hangingPunct="1">
              <a:lnSpc>
                <a:spcPct val="90000"/>
              </a:lnSpc>
            </a:pPr>
            <a:r>
              <a:rPr lang="ru-RU" alt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Возникновение у подростка представления о себе, как о взрослом человеке.</a:t>
            </a:r>
          </a:p>
          <a:p>
            <a:pPr algn="just" eaLnBrk="1" hangingPunct="1">
              <a:lnSpc>
                <a:spcPct val="90000"/>
              </a:lnSpc>
            </a:pPr>
            <a:endParaRPr lang="ru-RU" altLang="ru-RU" sz="1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1" hangingPunct="1">
              <a:lnSpc>
                <a:spcPct val="90000"/>
              </a:lnSpc>
            </a:pPr>
            <a:r>
              <a:rPr lang="ru-RU" alt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Стремление походить на взрослых внешне,  приобрести их права и привилегии, но не быть  ответственными как взрослые. </a:t>
            </a:r>
          </a:p>
          <a:p>
            <a:pPr algn="just" eaLnBrk="1" hangingPunct="1">
              <a:lnSpc>
                <a:spcPct val="90000"/>
              </a:lnSpc>
            </a:pPr>
            <a:endParaRPr lang="ru-RU" altLang="ru-RU" sz="1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1" hangingPunct="1">
              <a:lnSpc>
                <a:spcPct val="90000"/>
              </a:lnSpc>
            </a:pPr>
            <a:r>
              <a:rPr lang="ru-RU" alt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Права взрослых он ограничивает, а свои расширяет, претендует на уважение его личности, на доверие к себе и расширение самостоятельности.</a:t>
            </a:r>
          </a:p>
          <a:p>
            <a:pPr algn="just" eaLnBrk="1" hangingPunct="1">
              <a:lnSpc>
                <a:spcPct val="90000"/>
              </a:lnSpc>
            </a:pPr>
            <a:endParaRPr lang="ru-RU" altLang="ru-RU" sz="1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1" hangingPunct="1">
              <a:lnSpc>
                <a:spcPct val="90000"/>
              </a:lnSpc>
            </a:pPr>
            <a:r>
              <a:rPr lang="ru-RU" alt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Мнение своих друзей часто ценит выше мнения родителей.</a:t>
            </a:r>
          </a:p>
          <a:p>
            <a:pPr algn="just" eaLnBrk="1" hangingPunct="1">
              <a:lnSpc>
                <a:spcPct val="90000"/>
              </a:lnSpc>
            </a:pPr>
            <a:endParaRPr lang="ru-RU" altLang="ru-RU" sz="1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1" hangingPunct="1"/>
            <a:r>
              <a:rPr lang="ru-RU" alt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Отделение мира друзей от мира семьи.</a:t>
            </a:r>
          </a:p>
        </p:txBody>
      </p:sp>
    </p:spTree>
    <p:extLst>
      <p:ext uri="{BB962C8B-B14F-4D97-AF65-F5344CB8AC3E}">
        <p14:creationId xmlns:p14="http://schemas.microsoft.com/office/powerpoint/2010/main" val="23372991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sz="40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Основные задачи </a:t>
            </a:r>
            <a:r>
              <a:rPr lang="ru-RU" sz="4000" b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развития </a:t>
            </a:r>
            <a:r>
              <a:rPr lang="ru-RU" sz="40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0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0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в этом возрасте</a:t>
            </a:r>
            <a:endParaRPr lang="ru-RU" sz="4000" dirty="0">
              <a:solidFill>
                <a:srgbClr val="0033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1412776"/>
            <a:ext cx="8229600" cy="5141168"/>
          </a:xfrm>
        </p:spPr>
        <p:txBody>
          <a:bodyPr>
            <a:noAutofit/>
          </a:bodyPr>
          <a:lstStyle/>
          <a:p>
            <a:pPr algn="just"/>
            <a:r>
              <a:rPr lang="ru-RU" sz="2250" dirty="0" smtClean="0">
                <a:latin typeface="Times New Roman" pitchFamily="18" charset="0"/>
                <a:cs typeface="Times New Roman" pitchFamily="18" charset="0"/>
              </a:rPr>
              <a:t>формирование </a:t>
            </a:r>
            <a:r>
              <a:rPr lang="ru-RU" sz="2250" dirty="0">
                <a:latin typeface="Times New Roman" pitchFamily="18" charset="0"/>
                <a:cs typeface="Times New Roman" pitchFamily="18" charset="0"/>
              </a:rPr>
              <a:t>нового уровня </a:t>
            </a:r>
            <a:r>
              <a:rPr lang="ru-RU" sz="2250" b="1" dirty="0">
                <a:latin typeface="Times New Roman" pitchFamily="18" charset="0"/>
                <a:cs typeface="Times New Roman" pitchFamily="18" charset="0"/>
              </a:rPr>
              <a:t>мышления</a:t>
            </a:r>
            <a:r>
              <a:rPr lang="ru-RU" sz="2250" dirty="0">
                <a:latin typeface="Times New Roman" pitchFamily="18" charset="0"/>
                <a:cs typeface="Times New Roman" pitchFamily="18" charset="0"/>
              </a:rPr>
              <a:t>, логической </a:t>
            </a:r>
            <a:r>
              <a:rPr lang="ru-RU" sz="2250" b="1" dirty="0">
                <a:latin typeface="Times New Roman" pitchFamily="18" charset="0"/>
                <a:cs typeface="Times New Roman" pitchFamily="18" charset="0"/>
              </a:rPr>
              <a:t>памяти</a:t>
            </a:r>
            <a:r>
              <a:rPr lang="ru-RU" sz="2250" dirty="0">
                <a:latin typeface="Times New Roman" pitchFamily="18" charset="0"/>
                <a:cs typeface="Times New Roman" pitchFamily="18" charset="0"/>
              </a:rPr>
              <a:t>, избирательного, устойчивого </a:t>
            </a:r>
            <a:r>
              <a:rPr lang="ru-RU" sz="2250" b="1" dirty="0">
                <a:latin typeface="Times New Roman" pitchFamily="18" charset="0"/>
                <a:cs typeface="Times New Roman" pitchFamily="18" charset="0"/>
              </a:rPr>
              <a:t>внимания</a:t>
            </a:r>
            <a:r>
              <a:rPr lang="ru-RU" sz="2250" dirty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algn="just"/>
            <a:r>
              <a:rPr lang="ru-RU" sz="2250" dirty="0" smtClean="0">
                <a:latin typeface="Times New Roman" pitchFamily="18" charset="0"/>
                <a:cs typeface="Times New Roman" pitchFamily="18" charset="0"/>
              </a:rPr>
              <a:t>выделение </a:t>
            </a:r>
            <a:r>
              <a:rPr lang="ru-RU" sz="2250" dirty="0">
                <a:latin typeface="Times New Roman" pitchFamily="18" charset="0"/>
                <a:cs typeface="Times New Roman" pitchFamily="18" charset="0"/>
              </a:rPr>
              <a:t>круга </a:t>
            </a:r>
            <a:r>
              <a:rPr lang="ru-RU" sz="2250" b="1" dirty="0">
                <a:latin typeface="Times New Roman" pitchFamily="18" charset="0"/>
                <a:cs typeface="Times New Roman" pitchFamily="18" charset="0"/>
              </a:rPr>
              <a:t>устойчивых интересов</a:t>
            </a:r>
            <a:r>
              <a:rPr lang="ru-RU" sz="2250" dirty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algn="just"/>
            <a:r>
              <a:rPr lang="ru-RU" sz="2250" dirty="0">
                <a:latin typeface="Times New Roman" pitchFamily="18" charset="0"/>
                <a:cs typeface="Times New Roman" pitchFamily="18" charset="0"/>
              </a:rPr>
              <a:t>формирование </a:t>
            </a:r>
            <a:r>
              <a:rPr lang="ru-RU" sz="2250" b="1" dirty="0">
                <a:latin typeface="Times New Roman" pitchFamily="18" charset="0"/>
                <a:cs typeface="Times New Roman" pitchFamily="18" charset="0"/>
              </a:rPr>
              <a:t>интереса к другому </a:t>
            </a:r>
            <a:r>
              <a:rPr lang="ru-RU" sz="2250" dirty="0">
                <a:latin typeface="Times New Roman" pitchFamily="18" charset="0"/>
                <a:cs typeface="Times New Roman" pitchFamily="18" charset="0"/>
              </a:rPr>
              <a:t>человеку как к личности;</a:t>
            </a:r>
          </a:p>
          <a:p>
            <a:pPr algn="just"/>
            <a:r>
              <a:rPr lang="ru-RU" sz="2250" dirty="0">
                <a:latin typeface="Times New Roman" pitchFamily="18" charset="0"/>
                <a:cs typeface="Times New Roman" pitchFamily="18" charset="0"/>
              </a:rPr>
              <a:t>развитие </a:t>
            </a:r>
            <a:r>
              <a:rPr lang="ru-RU" sz="2250" b="1" dirty="0">
                <a:latin typeface="Times New Roman" pitchFamily="18" charset="0"/>
                <a:cs typeface="Times New Roman" pitchFamily="18" charset="0"/>
              </a:rPr>
              <a:t>интереса к себе</a:t>
            </a:r>
            <a:r>
              <a:rPr lang="ru-RU" sz="2250" dirty="0">
                <a:latin typeface="Times New Roman" pitchFamily="18" charset="0"/>
                <a:cs typeface="Times New Roman" pitchFamily="18" charset="0"/>
              </a:rPr>
              <a:t> как к </a:t>
            </a:r>
            <a:r>
              <a:rPr lang="ru-RU" sz="2250" dirty="0" smtClean="0">
                <a:latin typeface="Times New Roman" pitchFamily="18" charset="0"/>
                <a:cs typeface="Times New Roman" pitchFamily="18" charset="0"/>
              </a:rPr>
              <a:t>личности;</a:t>
            </a:r>
            <a:endParaRPr lang="ru-RU" sz="225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250" dirty="0" smtClean="0">
                <a:latin typeface="Times New Roman" pitchFamily="18" charset="0"/>
                <a:cs typeface="Times New Roman" pitchFamily="18" charset="0"/>
              </a:rPr>
              <a:t>развитие </a:t>
            </a:r>
            <a:r>
              <a:rPr lang="ru-RU" sz="2250" b="1" dirty="0">
                <a:latin typeface="Times New Roman" pitchFamily="18" charset="0"/>
                <a:cs typeface="Times New Roman" pitchFamily="18" charset="0"/>
              </a:rPr>
              <a:t>чувства собственного достоинства</a:t>
            </a:r>
            <a:r>
              <a:rPr lang="ru-RU" sz="2250" dirty="0">
                <a:latin typeface="Times New Roman" pitchFamily="18" charset="0"/>
                <a:cs typeface="Times New Roman" pitchFamily="18" charset="0"/>
              </a:rPr>
              <a:t>, внутренних критериев самооценки;</a:t>
            </a:r>
          </a:p>
          <a:p>
            <a:pPr algn="just"/>
            <a:r>
              <a:rPr lang="ru-RU" sz="2250" dirty="0">
                <a:latin typeface="Times New Roman" pitchFamily="18" charset="0"/>
                <a:cs typeface="Times New Roman" pitchFamily="18" charset="0"/>
              </a:rPr>
              <a:t>развитие </a:t>
            </a:r>
            <a:r>
              <a:rPr lang="ru-RU" sz="2250" b="1" dirty="0">
                <a:latin typeface="Times New Roman" pitchFamily="18" charset="0"/>
                <a:cs typeface="Times New Roman" pitchFamily="18" charset="0"/>
              </a:rPr>
              <a:t>форм и навыков личностного общения </a:t>
            </a:r>
            <a:r>
              <a:rPr lang="ru-RU" sz="2250" dirty="0">
                <a:latin typeface="Times New Roman" pitchFamily="18" charset="0"/>
                <a:cs typeface="Times New Roman" pitchFamily="18" charset="0"/>
              </a:rPr>
              <a:t>в группе сверстников и  способов их взаимопонимания;</a:t>
            </a:r>
          </a:p>
          <a:p>
            <a:pPr algn="just"/>
            <a:r>
              <a:rPr lang="ru-RU" sz="2250" dirty="0">
                <a:latin typeface="Times New Roman" pitchFamily="18" charset="0"/>
                <a:cs typeface="Times New Roman" pitchFamily="18" charset="0"/>
              </a:rPr>
              <a:t>развитие </a:t>
            </a:r>
            <a:r>
              <a:rPr lang="ru-RU" sz="2250" b="1" dirty="0">
                <a:latin typeface="Times New Roman" pitchFamily="18" charset="0"/>
                <a:cs typeface="Times New Roman" pitchFamily="18" charset="0"/>
              </a:rPr>
              <a:t>моральных</a:t>
            </a:r>
            <a:r>
              <a:rPr lang="ru-RU" sz="2250" dirty="0">
                <a:latin typeface="Times New Roman" pitchFamily="18" charset="0"/>
                <a:cs typeface="Times New Roman" pitchFamily="18" charset="0"/>
              </a:rPr>
              <a:t> чувств, форм </a:t>
            </a:r>
            <a:r>
              <a:rPr lang="ru-RU" sz="2250" b="1" dirty="0">
                <a:latin typeface="Times New Roman" pitchFamily="18" charset="0"/>
                <a:cs typeface="Times New Roman" pitchFamily="18" charset="0"/>
              </a:rPr>
              <a:t>сочувствия</a:t>
            </a:r>
            <a:r>
              <a:rPr lang="ru-RU" sz="2250" dirty="0">
                <a:latin typeface="Times New Roman" pitchFamily="18" charset="0"/>
                <a:cs typeface="Times New Roman" pitchFamily="18" charset="0"/>
              </a:rPr>
              <a:t> и </a:t>
            </a:r>
            <a:r>
              <a:rPr lang="ru-RU" sz="2250" b="1" dirty="0">
                <a:latin typeface="Times New Roman" pitchFamily="18" charset="0"/>
                <a:cs typeface="Times New Roman" pitchFamily="18" charset="0"/>
              </a:rPr>
              <a:t>сопереживания</a:t>
            </a:r>
            <a:r>
              <a:rPr lang="ru-RU" sz="2250" dirty="0">
                <a:latin typeface="Times New Roman" pitchFamily="18" charset="0"/>
                <a:cs typeface="Times New Roman" pitchFamily="18" charset="0"/>
              </a:rPr>
              <a:t> другим людям;</a:t>
            </a:r>
          </a:p>
          <a:p>
            <a:pPr algn="just"/>
            <a:r>
              <a:rPr lang="ru-RU" sz="2250" dirty="0">
                <a:latin typeface="Times New Roman" pitchFamily="18" charset="0"/>
                <a:cs typeface="Times New Roman" pitchFamily="18" charset="0"/>
              </a:rPr>
              <a:t>формирование представлений о происходящих </a:t>
            </a:r>
            <a:r>
              <a:rPr lang="ru-RU" sz="2250" b="1" dirty="0">
                <a:latin typeface="Times New Roman" pitchFamily="18" charset="0"/>
                <a:cs typeface="Times New Roman" pitchFamily="18" charset="0"/>
              </a:rPr>
              <a:t>изменениях</a:t>
            </a:r>
            <a:r>
              <a:rPr lang="ru-RU" sz="2250" dirty="0">
                <a:latin typeface="Times New Roman" pitchFamily="18" charset="0"/>
                <a:cs typeface="Times New Roman" pitchFamily="18" charset="0"/>
              </a:rPr>
              <a:t>, связанных с половым созреванием</a:t>
            </a:r>
            <a:r>
              <a:rPr lang="ru-RU" sz="225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225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5500567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Эмоциональная сфера подростков</a:t>
            </a:r>
            <a:endParaRPr lang="ru-RU" dirty="0">
              <a:solidFill>
                <a:srgbClr val="0033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28800"/>
            <a:ext cx="8363272" cy="5112568"/>
          </a:xfrm>
        </p:spPr>
        <p:txBody>
          <a:bodyPr>
            <a:noAutofit/>
          </a:bodyPr>
          <a:lstStyle/>
          <a:p>
            <a:pPr algn="just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большая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эмоциональная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возбудимость;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большая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устойчивость эмоциональных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переживаний;</a:t>
            </a:r>
          </a:p>
          <a:p>
            <a:pPr algn="just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повышенная тревожность;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противоречивость чувств;</a:t>
            </a:r>
          </a:p>
          <a:p>
            <a:pPr algn="just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возникновение переживания по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поводу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самооценки;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сильно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развитое чувство принадлежности к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группе;</a:t>
            </a:r>
          </a:p>
          <a:p>
            <a:pPr algn="just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предъявление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высоких требований к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дружбе;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обостряется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противоречие между богатством желаний, с одной стороны, и ограниченностью сил и жизненного опыта с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другой;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завышенная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самооценка, преувеличение своих способностей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0806606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899592" y="548680"/>
            <a:ext cx="7793037" cy="693737"/>
          </a:xfrm>
        </p:spPr>
        <p:txBody>
          <a:bodyPr>
            <a:noAutofit/>
          </a:bodyPr>
          <a:lstStyle/>
          <a:p>
            <a:pPr eaLnBrk="1" hangingPunct="1"/>
            <a:r>
              <a:rPr lang="ru-RU" altLang="ru-RU" sz="4000" b="1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Аспекты молодежной культуры</a:t>
            </a:r>
            <a:endParaRPr lang="ru-RU" altLang="ru-RU" sz="4800" b="1" dirty="0" smtClean="0">
              <a:solidFill>
                <a:srgbClr val="0033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6851" name="Rectangle 3"/>
          <p:cNvSpPr>
            <a:spLocks noGrp="1" noChangeArrowheads="1"/>
          </p:cNvSpPr>
          <p:nvPr>
            <p:ph idx="1"/>
          </p:nvPr>
        </p:nvSpPr>
        <p:spPr>
          <a:xfrm>
            <a:off x="285750" y="1772816"/>
            <a:ext cx="8534722" cy="4968552"/>
          </a:xfrm>
        </p:spPr>
        <p:txBody>
          <a:bodyPr>
            <a:normAutofit/>
          </a:bodyPr>
          <a:lstStyle/>
          <a:p>
            <a:pPr algn="ctr" eaLnBrk="1" hangingPunct="1">
              <a:lnSpc>
                <a:spcPct val="110000"/>
              </a:lnSpc>
              <a:buFont typeface="Wingdings" pitchFamily="2" charset="2"/>
              <a:buNone/>
            </a:pPr>
            <a:r>
              <a:rPr lang="ru-RU" alt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Повышенное внимание к одежде и своей внешности</a:t>
            </a:r>
          </a:p>
          <a:p>
            <a:pPr algn="ctr" eaLnBrk="1" hangingPunct="1">
              <a:lnSpc>
                <a:spcPct val="110000"/>
              </a:lnSpc>
              <a:buFont typeface="Wingdings" pitchFamily="2" charset="2"/>
              <a:buNone/>
            </a:pPr>
            <a:endParaRPr lang="ru-RU" altLang="ru-RU" sz="2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90000"/>
              </a:lnSpc>
            </a:pPr>
            <a:r>
              <a:rPr lang="ru-RU" alt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Сравнение себя с другими – это основной механизм развития самооценки </a:t>
            </a:r>
            <a:r>
              <a:rPr lang="ru-RU" alt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подростка.</a:t>
            </a:r>
            <a:endParaRPr lang="ru-RU" alt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1" hangingPunct="1">
              <a:lnSpc>
                <a:spcPct val="90000"/>
              </a:lnSpc>
            </a:pPr>
            <a:r>
              <a:rPr lang="ru-RU" alt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Одеждой и внешностью он управляет своим впечатлением на других людей.</a:t>
            </a:r>
          </a:p>
          <a:p>
            <a:pPr algn="just" eaLnBrk="1" hangingPunct="1">
              <a:lnSpc>
                <a:spcPct val="90000"/>
              </a:lnSpc>
            </a:pPr>
            <a:r>
              <a:rPr lang="ru-RU" alt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 помощью одежды он сообщает окружающим о том,  какую роль хочет играть в жизни.</a:t>
            </a:r>
          </a:p>
          <a:p>
            <a:pPr algn="just" eaLnBrk="1" hangingPunct="1">
              <a:lnSpc>
                <a:spcPct val="90000"/>
              </a:lnSpc>
            </a:pPr>
            <a:r>
              <a:rPr lang="ru-RU" alt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Одежда позволяет выяснить социальную идентичность другого человека, смоделировать его поведение и реакции.</a:t>
            </a:r>
          </a:p>
          <a:p>
            <a:pPr algn="just" eaLnBrk="1" hangingPunct="1">
              <a:lnSpc>
                <a:spcPct val="90000"/>
              </a:lnSpc>
            </a:pPr>
            <a:r>
              <a:rPr lang="ru-RU" alt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Одежда может  выражать и неприятие взрослого мира при конфликте с родителями.</a:t>
            </a:r>
          </a:p>
        </p:txBody>
      </p:sp>
    </p:spTree>
    <p:extLst>
      <p:ext uri="{BB962C8B-B14F-4D97-AF65-F5344CB8AC3E}">
        <p14:creationId xmlns:p14="http://schemas.microsoft.com/office/powerpoint/2010/main" val="8696858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898038" y="1484784"/>
            <a:ext cx="2016224" cy="1008112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Родителей </a:t>
            </a:r>
          </a:p>
          <a:p>
            <a:pPr algn="ctr"/>
            <a:r>
              <a:rPr lang="ru-RU" sz="20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 подростками</a:t>
            </a:r>
            <a:endParaRPr lang="ru-RU" sz="2000" b="1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6084168" y="1484784"/>
            <a:ext cx="2016224" cy="1008112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Подростков </a:t>
            </a:r>
          </a:p>
          <a:p>
            <a:pPr algn="ctr"/>
            <a:r>
              <a:rPr lang="ru-RU" sz="20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 родителями</a:t>
            </a:r>
            <a:endParaRPr lang="ru-RU" sz="2000" b="1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2915816" y="260648"/>
            <a:ext cx="3168352" cy="108012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2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Причины конфликтов </a:t>
            </a:r>
            <a:endParaRPr lang="ru-RU" sz="2200" b="1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85970" y="2924944"/>
            <a:ext cx="324036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AutoNum type="arabicPeriod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Борьба за власть и родительский авторитет.</a:t>
            </a:r>
          </a:p>
          <a:p>
            <a:pPr marL="342900" indent="-342900" algn="just">
              <a:buAutoNum type="arabicPeriod"/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 algn="just">
              <a:buAutoNum type="arabicPeriod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Неоправданные ожидания.</a:t>
            </a:r>
          </a:p>
          <a:p>
            <a:pPr marL="342900" indent="-342900" algn="just">
              <a:buAutoNum type="arabicPeriod"/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 algn="just">
              <a:buAutoNum type="arabicPeriod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Нежелание признать самостоятельность подростка.</a:t>
            </a:r>
          </a:p>
          <a:p>
            <a:pPr marL="342900" indent="-342900" algn="just">
              <a:buAutoNum type="arabicPeriod"/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 algn="just">
              <a:buAutoNum type="arabicPeriod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Неверие в силы ребенка, боязнь выпустить его «из под своего крыла».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220072" y="2924944"/>
            <a:ext cx="3672408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AutoNum type="arabicPeriod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Кризис переходного возраста.</a:t>
            </a:r>
          </a:p>
          <a:p>
            <a:pPr marL="342900" indent="-342900" algn="just">
              <a:buAutoNum type="arabicPeriod"/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 algn="just">
              <a:buAutoNum type="arabicPeriod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Требование большей самостоятельности, права самому принимать решение.</a:t>
            </a:r>
          </a:p>
          <a:p>
            <a:pPr marL="342900" indent="-342900" algn="just">
              <a:buAutoNum type="arabicPeriod"/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 algn="just">
              <a:buAutoNum type="arabicPeriod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Утверждение себя в глазах сверстников.</a:t>
            </a:r>
          </a:p>
          <a:p>
            <a:pPr marL="342900" indent="-342900" algn="just">
              <a:buAutoNum type="arabicPeriod"/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 algn="just">
              <a:buAutoNum type="arabicPeriod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Принадлежность к группе подростков, которая поощряет «вызывающую» манеру поведения и общения.</a:t>
            </a:r>
          </a:p>
        </p:txBody>
      </p:sp>
      <p:cxnSp>
        <p:nvCxnSpPr>
          <p:cNvPr id="10" name="Прямая со стрелкой 9"/>
          <p:cNvCxnSpPr>
            <a:stCxn id="6" idx="2"/>
            <a:endCxn id="4" idx="3"/>
          </p:cNvCxnSpPr>
          <p:nvPr/>
        </p:nvCxnSpPr>
        <p:spPr>
          <a:xfrm flipH="1">
            <a:off x="2914262" y="1340768"/>
            <a:ext cx="1585730" cy="64807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 стрелкой 12"/>
          <p:cNvCxnSpPr>
            <a:stCxn id="6" idx="2"/>
            <a:endCxn id="5" idx="1"/>
          </p:cNvCxnSpPr>
          <p:nvPr/>
        </p:nvCxnSpPr>
        <p:spPr>
          <a:xfrm>
            <a:off x="4499992" y="1340768"/>
            <a:ext cx="1584176" cy="64807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387709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ru-RU" altLang="ru-RU" sz="4000" b="1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Конфликтные отношения ведут  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idx="1"/>
          </p:nvPr>
        </p:nvSpPr>
        <p:spPr>
          <a:xfrm>
            <a:off x="611560" y="1700808"/>
            <a:ext cx="8096250" cy="4699248"/>
          </a:xfrm>
        </p:spPr>
        <p:txBody>
          <a:bodyPr>
            <a:normAutofit fontScale="92500" lnSpcReduction="20000"/>
          </a:bodyPr>
          <a:lstStyle/>
          <a:p>
            <a:pPr algn="just" eaLnBrk="1" hangingPunct="1">
              <a:lnSpc>
                <a:spcPct val="90000"/>
              </a:lnSpc>
            </a:pPr>
            <a:r>
              <a:rPr lang="ru-RU" alt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  отчужденности подростка.</a:t>
            </a:r>
          </a:p>
          <a:p>
            <a:pPr algn="just" eaLnBrk="1" hangingPunct="1">
              <a:lnSpc>
                <a:spcPct val="90000"/>
              </a:lnSpc>
            </a:pPr>
            <a:endParaRPr lang="ru-RU" alt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1" hangingPunct="1">
              <a:lnSpc>
                <a:spcPct val="90000"/>
              </a:lnSpc>
            </a:pPr>
            <a:r>
              <a:rPr lang="ru-RU" alt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 эмансипации.</a:t>
            </a:r>
          </a:p>
          <a:p>
            <a:pPr algn="just" eaLnBrk="1" hangingPunct="1">
              <a:lnSpc>
                <a:spcPct val="90000"/>
              </a:lnSpc>
            </a:pPr>
            <a:endParaRPr lang="ru-RU" alt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1" hangingPunct="1">
              <a:lnSpc>
                <a:spcPct val="90000"/>
              </a:lnSpc>
            </a:pPr>
            <a:r>
              <a:rPr lang="ru-RU" alt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  убеждению в несправедливости взрослого.</a:t>
            </a:r>
          </a:p>
          <a:p>
            <a:pPr algn="just" eaLnBrk="1" hangingPunct="1">
              <a:lnSpc>
                <a:spcPct val="90000"/>
              </a:lnSpc>
            </a:pPr>
            <a:endParaRPr lang="ru-RU" alt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1" hangingPunct="1">
              <a:lnSpc>
                <a:spcPct val="90000"/>
              </a:lnSpc>
            </a:pPr>
            <a:r>
              <a:rPr lang="ru-RU" alt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  убеждению, что взрослый не может его понять.</a:t>
            </a:r>
          </a:p>
          <a:p>
            <a:pPr algn="just" eaLnBrk="1" hangingPunct="1">
              <a:lnSpc>
                <a:spcPct val="90000"/>
              </a:lnSpc>
            </a:pPr>
            <a:endParaRPr lang="ru-RU" alt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1" hangingPunct="1">
              <a:lnSpc>
                <a:spcPct val="90000"/>
              </a:lnSpc>
            </a:pPr>
            <a:r>
              <a:rPr lang="ru-RU" alt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  сознательному неприятию требований взрослых.</a:t>
            </a:r>
          </a:p>
          <a:p>
            <a:pPr algn="just" eaLnBrk="1" hangingPunct="1">
              <a:lnSpc>
                <a:spcPct val="90000"/>
              </a:lnSpc>
            </a:pPr>
            <a:endParaRPr lang="ru-RU" alt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1" hangingPunct="1">
              <a:lnSpc>
                <a:spcPct val="90000"/>
              </a:lnSpc>
            </a:pPr>
            <a:r>
              <a:rPr lang="ru-RU" alt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 замечания, оскорбления, угрозы подросток ответит грубостью, скрытностью, неподчинением или лживостью.</a:t>
            </a:r>
          </a:p>
          <a:p>
            <a:pPr algn="just" eaLnBrk="1" hangingPunct="1">
              <a:lnSpc>
                <a:spcPct val="90000"/>
              </a:lnSpc>
            </a:pPr>
            <a:endParaRPr lang="ru-RU" alt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1" hangingPunct="1">
              <a:lnSpc>
                <a:spcPct val="90000"/>
              </a:lnSpc>
            </a:pPr>
            <a:r>
              <a:rPr lang="ru-RU" alt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Чем  он больше недоволен родителями, взрослыми, тем сильнее нужны друзья, тем сильнее их влияние на него.</a:t>
            </a:r>
          </a:p>
        </p:txBody>
      </p:sp>
    </p:spTree>
    <p:extLst>
      <p:ext uri="{BB962C8B-B14F-4D97-AF65-F5344CB8AC3E}">
        <p14:creationId xmlns:p14="http://schemas.microsoft.com/office/powerpoint/2010/main" val="24690244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1006</TotalTime>
  <Words>631</Words>
  <Application>Microsoft Office PowerPoint</Application>
  <PresentationFormat>Экран (4:3)</PresentationFormat>
  <Paragraphs>110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Тема Office</vt:lpstr>
      <vt:lpstr>  Психологические особенности семиклассников  </vt:lpstr>
      <vt:lpstr>Особенности возраста</vt:lpstr>
      <vt:lpstr>Психологические особенности</vt:lpstr>
      <vt:lpstr>Чувство взрослости</vt:lpstr>
      <vt:lpstr>Основные задачи развития  в этом возрасте</vt:lpstr>
      <vt:lpstr>Эмоциональная сфера подростков</vt:lpstr>
      <vt:lpstr>Аспекты молодежной культуры</vt:lpstr>
      <vt:lpstr>Презентация PowerPoint</vt:lpstr>
      <vt:lpstr>Конфликтные отношения ведут  </vt:lpstr>
      <vt:lpstr>Конструктивное общение с подростком</vt:lpstr>
      <vt:lpstr>Как общаться с подростком?</vt:lpstr>
      <vt:lpstr>Правила эффективного общения родителей с подростком</vt:lpstr>
      <vt:lpstr>СПАСИБО ЗА ВНИМАНИЕ!</vt:lpstr>
    </vt:vector>
  </TitlesOfParts>
  <Company>diakov.net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Маргарита К</dc:creator>
  <cp:lastModifiedBy>psy</cp:lastModifiedBy>
  <cp:revision>87</cp:revision>
  <cp:lastPrinted>2015-11-02T08:42:18Z</cp:lastPrinted>
  <dcterms:created xsi:type="dcterms:W3CDTF">2015-09-28T07:00:05Z</dcterms:created>
  <dcterms:modified xsi:type="dcterms:W3CDTF">2020-05-27T17:04:34Z</dcterms:modified>
</cp:coreProperties>
</file>